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6" r:id="rId1"/>
  </p:sldMasterIdLst>
  <p:notesMasterIdLst>
    <p:notesMasterId r:id="rId36"/>
  </p:notesMasterIdLst>
  <p:handoutMasterIdLst>
    <p:handoutMasterId r:id="rId37"/>
  </p:handoutMasterIdLst>
  <p:sldIdLst>
    <p:sldId id="854" r:id="rId2"/>
    <p:sldId id="846" r:id="rId3"/>
    <p:sldId id="857" r:id="rId4"/>
    <p:sldId id="855" r:id="rId5"/>
    <p:sldId id="937" r:id="rId6"/>
    <p:sldId id="940" r:id="rId7"/>
    <p:sldId id="939" r:id="rId8"/>
    <p:sldId id="938" r:id="rId9"/>
    <p:sldId id="941" r:id="rId10"/>
    <p:sldId id="944" r:id="rId11"/>
    <p:sldId id="946" r:id="rId12"/>
    <p:sldId id="947" r:id="rId13"/>
    <p:sldId id="949" r:id="rId14"/>
    <p:sldId id="948" r:id="rId15"/>
    <p:sldId id="952" r:id="rId16"/>
    <p:sldId id="950" r:id="rId17"/>
    <p:sldId id="951" r:id="rId18"/>
    <p:sldId id="859" r:id="rId19"/>
    <p:sldId id="953" r:id="rId20"/>
    <p:sldId id="956" r:id="rId21"/>
    <p:sldId id="874" r:id="rId22"/>
    <p:sldId id="954" r:id="rId23"/>
    <p:sldId id="955" r:id="rId24"/>
    <p:sldId id="958" r:id="rId25"/>
    <p:sldId id="959" r:id="rId26"/>
    <p:sldId id="960" r:id="rId27"/>
    <p:sldId id="961" r:id="rId28"/>
    <p:sldId id="962" r:id="rId29"/>
    <p:sldId id="963" r:id="rId30"/>
    <p:sldId id="965" r:id="rId31"/>
    <p:sldId id="966" r:id="rId32"/>
    <p:sldId id="967" r:id="rId33"/>
    <p:sldId id="968" r:id="rId34"/>
    <p:sldId id="969" r:id="rId3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2A1DBDF-A844-C44E-AA80-B2BB9AAC3A79}">
          <p14:sldIdLst>
            <p14:sldId id="854"/>
            <p14:sldId id="846"/>
            <p14:sldId id="857"/>
            <p14:sldId id="855"/>
            <p14:sldId id="937"/>
            <p14:sldId id="940"/>
            <p14:sldId id="939"/>
            <p14:sldId id="938"/>
            <p14:sldId id="941"/>
            <p14:sldId id="944"/>
            <p14:sldId id="946"/>
            <p14:sldId id="947"/>
            <p14:sldId id="949"/>
            <p14:sldId id="948"/>
            <p14:sldId id="952"/>
            <p14:sldId id="950"/>
            <p14:sldId id="951"/>
            <p14:sldId id="859"/>
            <p14:sldId id="953"/>
            <p14:sldId id="956"/>
            <p14:sldId id="874"/>
            <p14:sldId id="954"/>
            <p14:sldId id="955"/>
            <p14:sldId id="958"/>
            <p14:sldId id="959"/>
            <p14:sldId id="960"/>
            <p14:sldId id="961"/>
            <p14:sldId id="962"/>
            <p14:sldId id="963"/>
            <p14:sldId id="965"/>
            <p14:sldId id="966"/>
            <p14:sldId id="967"/>
            <p14:sldId id="968"/>
            <p14:sldId id="96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899C"/>
    <a:srgbClr val="4BB1D5"/>
    <a:srgbClr val="439F6F"/>
    <a:srgbClr val="E68418"/>
    <a:srgbClr val="E57519"/>
    <a:srgbClr val="CC6334"/>
    <a:srgbClr val="D57515"/>
    <a:srgbClr val="4B976F"/>
    <a:srgbClr val="63B188"/>
    <a:srgbClr val="C65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03" autoAdjust="0"/>
    <p:restoredTop sz="95934" autoAdjust="0"/>
  </p:normalViewPr>
  <p:slideViewPr>
    <p:cSldViewPr showGuides="1">
      <p:cViewPr varScale="1">
        <p:scale>
          <a:sx n="48" d="100"/>
          <a:sy n="48" d="100"/>
        </p:scale>
        <p:origin x="-1022" y="-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90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8EA9C-144B-FC4A-B4DC-CE87FFDB4605}" type="datetimeFigureOut">
              <a:rPr lang="fr-FR" smtClean="0"/>
              <a:pPr/>
              <a:t>29/09/2022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E4084-58DB-7341-8E8D-DC3F38FCBBD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6750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121AA-62BA-4B32-98E9-B1B339256741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684B4-FD80-408F-B413-9BE24F7BB5B7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uv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que 18">
            <a:extLst>
              <a:ext uri="{FF2B5EF4-FFF2-40B4-BE49-F238E27FC236}">
                <a16:creationId xmlns="" xmlns:a16="http://schemas.microsoft.com/office/drawing/2014/main" id="{0CCD10B3-728E-40E1-9171-F6EFCA13B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69664" y="548124"/>
            <a:ext cx="1852672" cy="18063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E05891A0-1088-4E1D-BA1F-62DA3E23A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003" y="1792969"/>
            <a:ext cx="8635998" cy="1996031"/>
          </a:xfrm>
        </p:spPr>
        <p:txBody>
          <a:bodyPr bIns="90000" anchor="b" anchorCtr="0"/>
          <a:lstStyle>
            <a:lvl1pPr algn="ctr">
              <a:lnSpc>
                <a:spcPts val="44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Titre du document sur </a:t>
            </a:r>
            <a:br>
              <a:rPr lang="fr-FR" dirty="0"/>
            </a:br>
            <a:r>
              <a:rPr lang="fr-FR" dirty="0"/>
              <a:t>1 ou plusieurs lignes (01)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="" xmlns:a16="http://schemas.microsoft.com/office/drawing/2014/main" id="{79AEB98F-3F6D-4879-9564-695F85059F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78002" y="3789000"/>
            <a:ext cx="8635996" cy="715866"/>
          </a:xfrm>
        </p:spPr>
        <p:txBody>
          <a:bodyPr/>
          <a:lstStyle>
            <a:lvl2pPr algn="ctr">
              <a:defRPr>
                <a:solidFill>
                  <a:schemeClr val="tx1"/>
                </a:solidFill>
              </a:defRPr>
            </a:lvl2pPr>
            <a:lvl3pPr algn="ctr">
              <a:defRPr baseline="0">
                <a:solidFill>
                  <a:schemeClr val="tx2"/>
                </a:solidFill>
              </a:defRPr>
            </a:lvl3pPr>
          </a:lstStyle>
          <a:p>
            <a:pPr lvl="1"/>
            <a:r>
              <a:rPr lang="fr-FR" dirty="0"/>
              <a:t>Mention complémentaire facultative (03)</a:t>
            </a:r>
          </a:p>
        </p:txBody>
      </p:sp>
      <p:sp>
        <p:nvSpPr>
          <p:cNvPr id="12" name="Espace réservé du contenu 7">
            <a:extLst>
              <a:ext uri="{FF2B5EF4-FFF2-40B4-BE49-F238E27FC236}">
                <a16:creationId xmlns="" xmlns:a16="http://schemas.microsoft.com/office/drawing/2014/main" id="{A3B2C65B-F77F-42CB-85B0-65F6286AC7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47948" y="2128143"/>
            <a:ext cx="6477998" cy="354521"/>
          </a:xfrm>
        </p:spPr>
        <p:txBody>
          <a:bodyPr anchor="b" anchorCtr="0"/>
          <a:lstStyle>
            <a:lvl2pPr algn="ctr">
              <a:defRPr>
                <a:solidFill>
                  <a:schemeClr val="bg1"/>
                </a:solidFill>
              </a:defRPr>
            </a:lvl2pPr>
            <a:lvl3pPr algn="ctr">
              <a:defRPr baseline="0">
                <a:solidFill>
                  <a:schemeClr val="tx2"/>
                </a:solidFill>
              </a:defRPr>
            </a:lvl3pPr>
            <a:lvl4pPr algn="ctr">
              <a:defRPr cap="none" baseline="0">
                <a:solidFill>
                  <a:schemeClr val="tx1"/>
                </a:solidFill>
              </a:defRPr>
            </a:lvl4pPr>
          </a:lstStyle>
          <a:p>
            <a:pPr lvl="3"/>
            <a:r>
              <a:rPr lang="fr-FR" dirty="0"/>
              <a:t>Lieu • Date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="" xmlns:a16="http://schemas.microsoft.com/office/drawing/2014/main" id="{A7559A94-72C0-4DF5-9888-0829344EAC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2845" y="6433816"/>
            <a:ext cx="1726714" cy="177099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="" xmlns:a16="http://schemas.microsoft.com/office/drawing/2014/main" id="{C076EE1D-A513-483B-A286-BC090C0B06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2417" y="5394244"/>
            <a:ext cx="1480185" cy="702945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="" xmlns:a16="http://schemas.microsoft.com/office/drawing/2014/main" id="{82F7F0F0-E2AE-46DC-B873-320B1AB15B8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37519" y="6159600"/>
            <a:ext cx="1249979" cy="42198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1912076-2F77-408C-BE30-196DA73FD52E}"/>
              </a:ext>
            </a:extLst>
          </p:cNvPr>
          <p:cNvSpPr/>
          <p:nvPr userDrawn="1"/>
        </p:nvSpPr>
        <p:spPr>
          <a:xfrm>
            <a:off x="9637005" y="6579619"/>
            <a:ext cx="1250493" cy="2783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7410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02759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51A7155-2461-4FF1-A437-4FF421A58EBB}"/>
              </a:ext>
            </a:extLst>
          </p:cNvPr>
          <p:cNvSpPr/>
          <p:nvPr userDrawn="1"/>
        </p:nvSpPr>
        <p:spPr>
          <a:xfrm>
            <a:off x="-24000" y="-1"/>
            <a:ext cx="12240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E05891A0-1088-4E1D-BA1F-62DA3E23A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01" y="719999"/>
            <a:ext cx="6119999" cy="2344867"/>
          </a:xfrm>
        </p:spPr>
        <p:txBody>
          <a:bodyPr bIns="90000"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l’intercalaire sur </a:t>
            </a:r>
            <a:br>
              <a:rPr lang="fr-FR" dirty="0"/>
            </a:br>
            <a:r>
              <a:rPr lang="fr-FR" dirty="0"/>
              <a:t>1 ou plusieurs lignes (01)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="" xmlns:a16="http://schemas.microsoft.com/office/drawing/2014/main" id="{79AEB98F-3F6D-4879-9564-695F85059F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16001" y="3429000"/>
            <a:ext cx="6119999" cy="1075866"/>
          </a:xfrm>
        </p:spPr>
        <p:txBody>
          <a:bodyPr/>
          <a:lstStyle>
            <a:lvl2pPr algn="l">
              <a:defRPr>
                <a:solidFill>
                  <a:schemeClr val="bg1"/>
                </a:solidFill>
              </a:defRPr>
            </a:lvl2pPr>
            <a:lvl3pPr algn="ctr">
              <a:defRPr baseline="0">
                <a:solidFill>
                  <a:schemeClr val="tx2"/>
                </a:solidFill>
              </a:defRPr>
            </a:lvl3pPr>
          </a:lstStyle>
          <a:p>
            <a:pPr lvl="1"/>
            <a:r>
              <a:rPr lang="fr-FR" dirty="0"/>
              <a:t>Mention complémentaire facultative (03)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="" xmlns:a16="http://schemas.microsoft.com/office/drawing/2014/main" id="{37D0DE3E-8CE1-41CB-8B4C-22B1E03947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8442" y="4881131"/>
            <a:ext cx="1840230" cy="179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728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51A7155-2461-4FF1-A437-4FF421A58EBB}"/>
              </a:ext>
            </a:extLst>
          </p:cNvPr>
          <p:cNvSpPr/>
          <p:nvPr userDrawn="1"/>
        </p:nvSpPr>
        <p:spPr>
          <a:xfrm>
            <a:off x="-24000" y="-1"/>
            <a:ext cx="12240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E05891A0-1088-4E1D-BA1F-62DA3E23A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01" y="719999"/>
            <a:ext cx="6119999" cy="2349001"/>
          </a:xfrm>
        </p:spPr>
        <p:txBody>
          <a:bodyPr bIns="90000"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l’intercalaire sur </a:t>
            </a:r>
            <a:br>
              <a:rPr lang="fr-FR" dirty="0"/>
            </a:br>
            <a:r>
              <a:rPr lang="fr-FR" dirty="0"/>
              <a:t>1 ou plusieurs lignes (01)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="" xmlns:a16="http://schemas.microsoft.com/office/drawing/2014/main" id="{79AEB98F-3F6D-4879-9564-695F85059F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16001" y="3429000"/>
            <a:ext cx="6119999" cy="1075866"/>
          </a:xfrm>
        </p:spPr>
        <p:txBody>
          <a:bodyPr/>
          <a:lstStyle>
            <a:lvl2pPr algn="l">
              <a:defRPr>
                <a:solidFill>
                  <a:schemeClr val="bg1"/>
                </a:solidFill>
              </a:defRPr>
            </a:lvl2pPr>
            <a:lvl3pPr algn="ctr">
              <a:defRPr baseline="0">
                <a:solidFill>
                  <a:schemeClr val="tx2"/>
                </a:solidFill>
              </a:defRPr>
            </a:lvl3pPr>
          </a:lstStyle>
          <a:p>
            <a:pPr lvl="1"/>
            <a:r>
              <a:rPr lang="fr-FR" dirty="0"/>
              <a:t>Mention complémentaire facultative (03)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="" xmlns:a16="http://schemas.microsoft.com/office/drawing/2014/main" id="{6B57E1BE-11E2-480F-A738-D01D784E74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6000" y="4869000"/>
            <a:ext cx="1852672" cy="180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9264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0645442-04D9-4585-97C2-BB6619633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909000"/>
            <a:ext cx="10080000" cy="720000"/>
          </a:xfrm>
        </p:spPr>
        <p:txBody>
          <a:bodyPr/>
          <a:lstStyle>
            <a:lvl1pPr>
              <a:defRPr lang="fr-FR" dirty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contenu 13">
            <a:extLst>
              <a:ext uri="{FF2B5EF4-FFF2-40B4-BE49-F238E27FC236}">
                <a16:creationId xmlns="" xmlns:a16="http://schemas.microsoft.com/office/drawing/2014/main" id="{EC23A9B0-030B-4A4C-8BF9-86DB1C6006E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56000" y="1989000"/>
            <a:ext cx="5760000" cy="360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fr-FR" dirty="0"/>
              <a:t>Titre de niveau 02 (02)</a:t>
            </a:r>
          </a:p>
          <a:p>
            <a:pPr lvl="1"/>
            <a:r>
              <a:rPr lang="fr-FR" dirty="0"/>
              <a:t>Titre de niveau 03  (03)</a:t>
            </a:r>
          </a:p>
          <a:p>
            <a:pPr lvl="2"/>
            <a:r>
              <a:rPr lang="fr-FR" dirty="0"/>
              <a:t>Titre de niveau 04 (04)</a:t>
            </a:r>
          </a:p>
          <a:p>
            <a:pPr lvl="3"/>
            <a:r>
              <a:rPr lang="fr-FR" dirty="0"/>
              <a:t>Titre de niveau 05 (05)</a:t>
            </a:r>
          </a:p>
          <a:p>
            <a:pPr lvl="4"/>
            <a:r>
              <a:rPr lang="fr-FR" dirty="0"/>
              <a:t>Texte grand (06)</a:t>
            </a:r>
          </a:p>
          <a:p>
            <a:pPr lvl="5"/>
            <a:r>
              <a:rPr lang="fr-FR" dirty="0"/>
              <a:t>Texte moyen (07)</a:t>
            </a:r>
          </a:p>
          <a:p>
            <a:pPr lvl="6"/>
            <a:r>
              <a:rPr lang="fr-FR" dirty="0"/>
              <a:t>Texte petit (08)</a:t>
            </a:r>
          </a:p>
          <a:p>
            <a:pPr lvl="7"/>
            <a:r>
              <a:rPr lang="fr-FR" dirty="0"/>
              <a:t>Exergue (09)</a:t>
            </a:r>
          </a:p>
          <a:p>
            <a:pPr lvl="8"/>
            <a:r>
              <a:rPr lang="fr-FR" dirty="0"/>
              <a:t>Exergue grand (10)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F349E46-AC99-40E6-BC45-8C979F6E041E}"/>
              </a:ext>
            </a:extLst>
          </p:cNvPr>
          <p:cNvSpPr/>
          <p:nvPr userDrawn="1"/>
        </p:nvSpPr>
        <p:spPr>
          <a:xfrm>
            <a:off x="1056000" y="-10210"/>
            <a:ext cx="1250493" cy="2783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Graphique 18">
            <a:extLst>
              <a:ext uri="{FF2B5EF4-FFF2-40B4-BE49-F238E27FC236}">
                <a16:creationId xmlns="" xmlns:a16="http://schemas.microsoft.com/office/drawing/2014/main" id="{2A70283E-1A05-4EAC-A4FA-31F62385A1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514" y="0"/>
            <a:ext cx="1249979" cy="42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5104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13">
            <a:extLst>
              <a:ext uri="{FF2B5EF4-FFF2-40B4-BE49-F238E27FC236}">
                <a16:creationId xmlns="" xmlns:a16="http://schemas.microsoft.com/office/drawing/2014/main" id="{0CBA6A2D-9B23-48C7-B5B4-6A9E108484C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0" y="1988999"/>
            <a:ext cx="4680000" cy="3612315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1"/>
            <a:r>
              <a:rPr lang="fr-FR" dirty="0"/>
              <a:t>Titre de niveau 03  (03)</a:t>
            </a:r>
          </a:p>
          <a:p>
            <a:pPr lvl="2"/>
            <a:r>
              <a:rPr lang="fr-FR" dirty="0"/>
              <a:t>Titre de niveau 04 (04)</a:t>
            </a:r>
          </a:p>
          <a:p>
            <a:pPr lvl="3"/>
            <a:r>
              <a:rPr lang="fr-FR" dirty="0"/>
              <a:t>Titre de niveau 05 (05)</a:t>
            </a:r>
          </a:p>
          <a:p>
            <a:pPr lvl="4"/>
            <a:r>
              <a:rPr lang="fr-FR" dirty="0"/>
              <a:t>Texte grand (06)</a:t>
            </a:r>
          </a:p>
          <a:p>
            <a:pPr lvl="5"/>
            <a:r>
              <a:rPr lang="fr-FR" dirty="0"/>
              <a:t>Texte moyen (07)</a:t>
            </a:r>
          </a:p>
          <a:p>
            <a:pPr lvl="6"/>
            <a:r>
              <a:rPr lang="fr-FR" dirty="0"/>
              <a:t>Texte petit (08)</a:t>
            </a:r>
          </a:p>
        </p:txBody>
      </p:sp>
      <p:sp>
        <p:nvSpPr>
          <p:cNvPr id="8" name="Titre 7">
            <a:extLst>
              <a:ext uri="{FF2B5EF4-FFF2-40B4-BE49-F238E27FC236}">
                <a16:creationId xmlns="" xmlns:a16="http://schemas.microsoft.com/office/drawing/2014/main" id="{00A7924F-68A3-4CF6-9B4A-B8DF44695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56685"/>
            <a:ext cx="5760000" cy="72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="" xmlns:a16="http://schemas.microsoft.com/office/drawing/2014/main" id="{5D796B3F-7524-4811-A1AF-18638F2BE58D}"/>
              </a:ext>
            </a:extLst>
          </p:cNvPr>
          <p:cNvSpPr txBox="1">
            <a:spLocks/>
          </p:cNvSpPr>
          <p:nvPr userDrawn="1"/>
        </p:nvSpPr>
        <p:spPr>
          <a:xfrm>
            <a:off x="10208759" y="6438927"/>
            <a:ext cx="135188" cy="360000"/>
          </a:xfrm>
          <a:prstGeom prst="rect">
            <a:avLst/>
          </a:prstGeom>
        </p:spPr>
        <p:txBody>
          <a:bodyPr vert="horz" lIns="0" tIns="7200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0" cap="all" baseline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‒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2F026E53-8C0F-4420-A009-0CAF1DE9FD3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5ECCECA-277C-42FE-876D-B79059FA62A8}" type="datetime1">
              <a:rPr lang="fr-FR" smtClean="0"/>
              <a:t>29/09/2022</a:t>
            </a:fld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E6860F70-9C7D-4777-9010-215F72E77A8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F63A3B-78C7-47BE-AE5E-E10140E0464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pour une image  3">
            <a:extLst>
              <a:ext uri="{FF2B5EF4-FFF2-40B4-BE49-F238E27FC236}">
                <a16:creationId xmlns="" xmlns:a16="http://schemas.microsoft.com/office/drawing/2014/main" id="{B6160640-C6F6-4028-9931-FE1D5A216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-1"/>
            <a:ext cx="4656000" cy="685799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fr-FR" dirty="0"/>
          </a:p>
        </p:txBody>
      </p:sp>
      <p:pic>
        <p:nvPicPr>
          <p:cNvPr id="15" name="Graphique 14">
            <a:extLst>
              <a:ext uri="{FF2B5EF4-FFF2-40B4-BE49-F238E27FC236}">
                <a16:creationId xmlns="" xmlns:a16="http://schemas.microsoft.com/office/drawing/2014/main" id="{F7CB7776-C085-472E-AE74-FC392E35F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2421" y="0"/>
            <a:ext cx="419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35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84A77DF-7740-476D-8553-4094A379409B}"/>
              </a:ext>
            </a:extLst>
          </p:cNvPr>
          <p:cNvSpPr/>
          <p:nvPr userDrawn="1"/>
        </p:nvSpPr>
        <p:spPr>
          <a:xfrm>
            <a:off x="7683062" y="2060029"/>
            <a:ext cx="3825765" cy="389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="" xmlns:a16="http://schemas.microsoft.com/office/drawing/2014/main" id="{0CBA6A2D-9B23-48C7-B5B4-6A9E108484C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56514" y="2708999"/>
            <a:ext cx="6119486" cy="2880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1"/>
            <a:r>
              <a:rPr lang="fr-FR" dirty="0"/>
              <a:t>Titre de niveau 03  (03)</a:t>
            </a:r>
          </a:p>
          <a:p>
            <a:pPr lvl="2"/>
            <a:r>
              <a:rPr lang="fr-FR" dirty="0"/>
              <a:t>Titre de niveau 04 (04)</a:t>
            </a:r>
          </a:p>
          <a:p>
            <a:pPr lvl="3"/>
            <a:r>
              <a:rPr lang="fr-FR" dirty="0"/>
              <a:t>Titre de niveau 05 (05)</a:t>
            </a:r>
          </a:p>
          <a:p>
            <a:pPr lvl="4"/>
            <a:r>
              <a:rPr lang="fr-FR" dirty="0"/>
              <a:t>Texte grand (06)</a:t>
            </a:r>
          </a:p>
          <a:p>
            <a:pPr lvl="5"/>
            <a:r>
              <a:rPr lang="fr-FR" dirty="0"/>
              <a:t>Texte moyen (07)</a:t>
            </a:r>
          </a:p>
          <a:p>
            <a:pPr lvl="6"/>
            <a:r>
              <a:rPr lang="fr-FR" dirty="0"/>
              <a:t>Texte petit (08)</a:t>
            </a:r>
          </a:p>
        </p:txBody>
      </p:sp>
      <p:sp>
        <p:nvSpPr>
          <p:cNvPr id="8" name="Titre 7">
            <a:extLst>
              <a:ext uri="{FF2B5EF4-FFF2-40B4-BE49-F238E27FC236}">
                <a16:creationId xmlns="" xmlns:a16="http://schemas.microsoft.com/office/drawing/2014/main" id="{00A7924F-68A3-4CF6-9B4A-B8DF44695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514" y="897445"/>
            <a:ext cx="6119486" cy="1428160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="" xmlns:a16="http://schemas.microsoft.com/office/drawing/2014/main" id="{5D796B3F-7524-4811-A1AF-18638F2BE58D}"/>
              </a:ext>
            </a:extLst>
          </p:cNvPr>
          <p:cNvSpPr txBox="1">
            <a:spLocks/>
          </p:cNvSpPr>
          <p:nvPr userDrawn="1"/>
        </p:nvSpPr>
        <p:spPr>
          <a:xfrm>
            <a:off x="10208759" y="6438927"/>
            <a:ext cx="135188" cy="360000"/>
          </a:xfrm>
          <a:prstGeom prst="rect">
            <a:avLst/>
          </a:prstGeom>
        </p:spPr>
        <p:txBody>
          <a:bodyPr vert="horz" lIns="0" tIns="7200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0" cap="all" baseline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‒</a:t>
            </a:r>
          </a:p>
        </p:txBody>
      </p:sp>
      <p:sp>
        <p:nvSpPr>
          <p:cNvPr id="16" name="Espace réservé du contenu 13">
            <a:extLst>
              <a:ext uri="{FF2B5EF4-FFF2-40B4-BE49-F238E27FC236}">
                <a16:creationId xmlns="" xmlns:a16="http://schemas.microsoft.com/office/drawing/2014/main" id="{BD22E10D-782C-4026-A24C-440C07EAD0A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910557" y="2709000"/>
            <a:ext cx="3398574" cy="2880000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 algn="l">
              <a:defRPr>
                <a:solidFill>
                  <a:schemeClr val="bg1"/>
                </a:solidFill>
              </a:defRPr>
            </a:lvl8pPr>
            <a:lvl9pPr algn="l">
              <a:defRPr>
                <a:solidFill>
                  <a:schemeClr val="bg1"/>
                </a:solidFill>
              </a:defRPr>
            </a:lvl9pPr>
          </a:lstStyle>
          <a:p>
            <a:pPr lvl="1"/>
            <a:r>
              <a:rPr lang="fr-FR" dirty="0"/>
              <a:t>Titre de niveau 03  (03)</a:t>
            </a:r>
          </a:p>
          <a:p>
            <a:pPr lvl="2"/>
            <a:r>
              <a:rPr lang="fr-FR" dirty="0"/>
              <a:t>Titre de niveau 04 (04)</a:t>
            </a:r>
          </a:p>
          <a:p>
            <a:pPr lvl="3"/>
            <a:r>
              <a:rPr lang="fr-FR" dirty="0"/>
              <a:t>Titre de niveau 05 (05)</a:t>
            </a:r>
          </a:p>
          <a:p>
            <a:pPr lvl="4"/>
            <a:r>
              <a:rPr lang="fr-FR" dirty="0"/>
              <a:t>Texte grand (06)</a:t>
            </a:r>
          </a:p>
          <a:p>
            <a:pPr lvl="5"/>
            <a:r>
              <a:rPr lang="fr-FR" dirty="0"/>
              <a:t>Texte moyen (07)</a:t>
            </a:r>
          </a:p>
          <a:p>
            <a:pPr lvl="6"/>
            <a:r>
              <a:rPr lang="fr-FR" dirty="0"/>
              <a:t>Texte petit (08)</a:t>
            </a:r>
          </a:p>
          <a:p>
            <a:pPr lvl="7"/>
            <a:r>
              <a:rPr lang="fr-FR" dirty="0"/>
              <a:t>Exergue 01</a:t>
            </a:r>
          </a:p>
          <a:p>
            <a:pPr lvl="8"/>
            <a:r>
              <a:rPr lang="fr-FR" dirty="0"/>
              <a:t>Exergue 02</a:t>
            </a:r>
          </a:p>
        </p:txBody>
      </p:sp>
      <p:sp>
        <p:nvSpPr>
          <p:cNvPr id="17" name="Espace réservé du contenu 13">
            <a:extLst>
              <a:ext uri="{FF2B5EF4-FFF2-40B4-BE49-F238E27FC236}">
                <a16:creationId xmlns="" xmlns:a16="http://schemas.microsoft.com/office/drawing/2014/main" id="{92956E64-BF90-4FA9-A06E-696AA2163BA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056514" y="5948002"/>
            <a:ext cx="6119486" cy="36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 marL="0" indent="0"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7pPr>
            <a:lvl8pPr>
              <a:defRPr/>
            </a:lvl8pPr>
          </a:lstStyle>
          <a:p>
            <a:pPr lvl="6"/>
            <a:r>
              <a:rPr lang="fr-FR" dirty="0"/>
              <a:t>Notes</a:t>
            </a:r>
          </a:p>
        </p:txBody>
      </p:sp>
      <p:pic>
        <p:nvPicPr>
          <p:cNvPr id="20" name="Graphique 19">
            <a:extLst>
              <a:ext uri="{FF2B5EF4-FFF2-40B4-BE49-F238E27FC236}">
                <a16:creationId xmlns="" xmlns:a16="http://schemas.microsoft.com/office/drawing/2014/main" id="{474A20E9-D21F-4263-964A-7080BCCB42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8717" y="1611525"/>
            <a:ext cx="1024857" cy="999230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="" xmlns:a16="http://schemas.microsoft.com/office/drawing/2014/main" id="{3392F376-E870-4617-A868-3424555AF2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514" y="0"/>
            <a:ext cx="1249979" cy="42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3043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0645442-04D9-4585-97C2-BB6619633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909000"/>
            <a:ext cx="10080000" cy="720000"/>
          </a:xfrm>
        </p:spPr>
        <p:txBody>
          <a:bodyPr/>
          <a:lstStyle>
            <a:lvl1pPr>
              <a:defRPr lang="fr-FR" dirty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contenu 13">
            <a:extLst>
              <a:ext uri="{FF2B5EF4-FFF2-40B4-BE49-F238E27FC236}">
                <a16:creationId xmlns="" xmlns:a16="http://schemas.microsoft.com/office/drawing/2014/main" id="{EC23A9B0-030B-4A4C-8BF9-86DB1C6006E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56000" y="1989000"/>
            <a:ext cx="5760000" cy="36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fr-FR" dirty="0"/>
              <a:t>Titre de niveau 02 (02)</a:t>
            </a:r>
          </a:p>
          <a:p>
            <a:pPr lvl="1"/>
            <a:r>
              <a:rPr lang="fr-FR" dirty="0"/>
              <a:t>Titre de niveau 03  (03)</a:t>
            </a:r>
          </a:p>
          <a:p>
            <a:pPr lvl="2"/>
            <a:r>
              <a:rPr lang="fr-FR" dirty="0"/>
              <a:t>Titre de niveau 04 (04)</a:t>
            </a:r>
          </a:p>
          <a:p>
            <a:pPr lvl="3"/>
            <a:r>
              <a:rPr lang="fr-FR" dirty="0"/>
              <a:t>Titre de niveau 05 (05)</a:t>
            </a:r>
          </a:p>
          <a:p>
            <a:pPr lvl="4"/>
            <a:r>
              <a:rPr lang="fr-FR" dirty="0"/>
              <a:t>Texte grand (06)</a:t>
            </a:r>
          </a:p>
          <a:p>
            <a:pPr lvl="5"/>
            <a:r>
              <a:rPr lang="fr-FR" dirty="0"/>
              <a:t>Texte moyen (07)</a:t>
            </a:r>
          </a:p>
          <a:p>
            <a:pPr lvl="6"/>
            <a:r>
              <a:rPr lang="fr-FR" dirty="0"/>
              <a:t>Texte petit (08)</a:t>
            </a:r>
          </a:p>
          <a:p>
            <a:pPr lvl="7"/>
            <a:r>
              <a:rPr lang="fr-FR" dirty="0"/>
              <a:t>Exergue (09)</a:t>
            </a:r>
          </a:p>
          <a:p>
            <a:pPr lvl="8"/>
            <a:r>
              <a:rPr lang="fr-FR" dirty="0"/>
              <a:t>Exergue grand (10)</a:t>
            </a:r>
          </a:p>
        </p:txBody>
      </p:sp>
      <p:pic>
        <p:nvPicPr>
          <p:cNvPr id="17" name="Graphique 16">
            <a:extLst>
              <a:ext uri="{FF2B5EF4-FFF2-40B4-BE49-F238E27FC236}">
                <a16:creationId xmlns="" xmlns:a16="http://schemas.microsoft.com/office/drawing/2014/main" id="{00B78E30-6B77-4FC4-9171-DC302A5BE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071" y="909000"/>
            <a:ext cx="692040" cy="4184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1B6E496-5374-44FE-85FC-DB65740DFD5F}"/>
              </a:ext>
            </a:extLst>
          </p:cNvPr>
          <p:cNvSpPr/>
          <p:nvPr userDrawn="1"/>
        </p:nvSpPr>
        <p:spPr>
          <a:xfrm>
            <a:off x="0" y="909000"/>
            <a:ext cx="460800" cy="4184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021154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bas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0645442-04D9-4585-97C2-BB6619633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908999"/>
            <a:ext cx="10800000" cy="71979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="" xmlns:a16="http://schemas.microsoft.com/office/drawing/2014/main" id="{8C6CC841-638D-44ED-AB15-2C879D52D4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56000" y="2349002"/>
            <a:ext cx="2880000" cy="2533651"/>
          </a:xfrm>
        </p:spPr>
        <p:txBody>
          <a:bodyPr lIns="0" tIns="0" rIns="0" bIns="0" anchor="t" anchorCtr="0"/>
          <a:lstStyle>
            <a:lvl1pPr>
              <a:defRPr/>
            </a:lvl1pPr>
            <a:lvl2pPr>
              <a:defRPr baseline="0"/>
            </a:lvl2pPr>
            <a:lvl4pPr>
              <a:lnSpc>
                <a:spcPts val="18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marL="0" indent="0">
              <a:buFontTx/>
              <a:buNone/>
              <a:defRPr/>
            </a:lvl5pPr>
          </a:lstStyle>
          <a:p>
            <a:pPr lvl="3"/>
            <a:r>
              <a:rPr lang="fr-FR" dirty="0"/>
              <a:t>Titre du paragraphe</a:t>
            </a:r>
          </a:p>
          <a:p>
            <a:pPr lvl="4"/>
            <a:r>
              <a:rPr lang="fr-FR" dirty="0"/>
              <a:t>Descriptif (06)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="" xmlns:a16="http://schemas.microsoft.com/office/drawing/2014/main" id="{AD88A673-A910-453C-8C36-F2FFD12AFD2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56000" y="2349000"/>
            <a:ext cx="2880000" cy="2533653"/>
          </a:xfrm>
        </p:spPr>
        <p:txBody>
          <a:bodyPr lIns="0" tIns="0" rIns="0" bIns="0" anchor="t" anchorCtr="0"/>
          <a:lstStyle>
            <a:lvl1pPr>
              <a:defRPr/>
            </a:lvl1pPr>
            <a:lvl2pPr>
              <a:defRPr baseline="0"/>
            </a:lvl2pPr>
            <a:lvl4pPr>
              <a:defRPr>
                <a:solidFill>
                  <a:schemeClr val="tx1"/>
                </a:solidFill>
              </a:defRPr>
            </a:lvl4pPr>
            <a:lvl5pPr marL="0" indent="0">
              <a:buNone/>
              <a:defRPr/>
            </a:lvl5pPr>
          </a:lstStyle>
          <a:p>
            <a:pPr marL="0" marR="0" lvl="3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dirty="0"/>
              <a:t>Titre du paragraphe</a:t>
            </a:r>
          </a:p>
          <a:p>
            <a:pPr lvl="4"/>
            <a:r>
              <a:rPr lang="fr-FR" dirty="0"/>
              <a:t>Descriptif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="" xmlns:a16="http://schemas.microsoft.com/office/drawing/2014/main" id="{1973ADF8-395A-4482-8993-AF4CAFF02F4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56000" y="2349000"/>
            <a:ext cx="2880000" cy="2502693"/>
          </a:xfrm>
        </p:spPr>
        <p:txBody>
          <a:bodyPr lIns="0" tIns="0" rIns="0" bIns="0" anchor="t" anchorCtr="0"/>
          <a:lstStyle>
            <a:lvl1pPr>
              <a:defRPr/>
            </a:lvl1pPr>
            <a:lvl2pPr>
              <a:defRPr/>
            </a:lvl2pPr>
            <a:lvl4pPr>
              <a:defRPr>
                <a:solidFill>
                  <a:schemeClr val="tx1"/>
                </a:solidFill>
              </a:defRPr>
            </a:lvl4pPr>
            <a:lvl5pPr marL="0" indent="0">
              <a:buNone/>
              <a:defRPr/>
            </a:lvl5pPr>
          </a:lstStyle>
          <a:p>
            <a:pPr marL="0" marR="0" lvl="3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dirty="0"/>
              <a:t>Titre du paragraphe</a:t>
            </a:r>
          </a:p>
          <a:p>
            <a:pPr lvl="4"/>
            <a:r>
              <a:rPr lang="fr-FR" dirty="0"/>
              <a:t>Descriptif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="" xmlns:a16="http://schemas.microsoft.com/office/drawing/2014/main" id="{4871C9F3-D978-45F4-B313-8C44B1377E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071" y="909000"/>
            <a:ext cx="692040" cy="4184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3013F9F-C2F3-4D09-A286-DB616285AA2F}"/>
              </a:ext>
            </a:extLst>
          </p:cNvPr>
          <p:cNvSpPr/>
          <p:nvPr userDrawn="1"/>
        </p:nvSpPr>
        <p:spPr>
          <a:xfrm>
            <a:off x="0" y="909000"/>
            <a:ext cx="460800" cy="4184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99880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3">
            <a:extLst>
              <a:ext uri="{FF2B5EF4-FFF2-40B4-BE49-F238E27FC236}">
                <a16:creationId xmlns="" xmlns:a16="http://schemas.microsoft.com/office/drawing/2014/main" id="{13CF0A93-2B3A-46D2-A2B5-6324E095AF0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69813" y="5116054"/>
            <a:ext cx="2857723" cy="1335495"/>
          </a:xfrm>
        </p:spPr>
        <p:txBody>
          <a:bodyPr anchor="b" anchorCtr="0"/>
          <a:lstStyle>
            <a:lvl7pPr marL="0" indent="0" algn="r">
              <a:buNone/>
              <a:defRPr lang="fr-FR" dirty="0">
                <a:solidFill>
                  <a:schemeClr val="tx2"/>
                </a:solidFill>
              </a:defRPr>
            </a:lvl7pPr>
          </a:lstStyle>
          <a:p>
            <a:pPr lvl="6"/>
            <a:r>
              <a:rPr lang="fr-FR" dirty="0"/>
              <a:t>Hôtel de Ville</a:t>
            </a:r>
          </a:p>
          <a:p>
            <a:pPr lvl="6"/>
            <a:r>
              <a:rPr lang="fr-FR" dirty="0"/>
              <a:t>BP 42 158 </a:t>
            </a:r>
          </a:p>
          <a:p>
            <a:pPr lvl="6"/>
            <a:r>
              <a:rPr lang="fr-FR" dirty="0"/>
              <a:t>03 201 Vichy CEDEX</a:t>
            </a:r>
          </a:p>
          <a:p>
            <a:pPr lvl="6"/>
            <a:r>
              <a:rPr lang="fr-FR" dirty="0"/>
              <a:t>+33 (0)4 70 30 17 17</a:t>
            </a:r>
          </a:p>
          <a:p>
            <a:pPr lvl="6"/>
            <a:r>
              <a:rPr lang="fr-FR" dirty="0"/>
              <a:t>www.ville-vichy.fr</a:t>
            </a:r>
          </a:p>
        </p:txBody>
      </p:sp>
      <p:sp>
        <p:nvSpPr>
          <p:cNvPr id="16" name="Espace réservé du contenu 5">
            <a:extLst>
              <a:ext uri="{FF2B5EF4-FFF2-40B4-BE49-F238E27FC236}">
                <a16:creationId xmlns="" xmlns:a16="http://schemas.microsoft.com/office/drawing/2014/main" id="{15BAB7B3-8758-468C-8AE9-BE67E7A5A65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858198" y="2709000"/>
            <a:ext cx="3157262" cy="1088885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  <a:lvl2pPr algn="l">
              <a:spcAft>
                <a:spcPts val="0"/>
              </a:spcAft>
              <a:defRPr>
                <a:solidFill>
                  <a:schemeClr val="tx2"/>
                </a:solidFill>
              </a:defRPr>
            </a:lvl2pPr>
            <a:lvl5pPr marL="0" indent="0" algn="l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>
                <a:solidFill>
                  <a:schemeClr val="tx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tx2"/>
                </a:solidFill>
              </a:defRPr>
            </a:lvl6pPr>
          </a:lstStyle>
          <a:p>
            <a:pPr lvl="1"/>
            <a:r>
              <a:rPr lang="fr-FR" dirty="0"/>
              <a:t>Frédéric Aguilera</a:t>
            </a:r>
          </a:p>
          <a:p>
            <a:pPr lvl="4"/>
            <a:r>
              <a:rPr lang="fr-FR" dirty="0"/>
              <a:t>Maire de Vichy</a:t>
            </a:r>
          </a:p>
          <a:p>
            <a:pPr lvl="4"/>
            <a:r>
              <a:rPr lang="fr-FR" dirty="0"/>
              <a:t>Président de Vichy Communauté</a:t>
            </a:r>
          </a:p>
          <a:p>
            <a:pPr lvl="4"/>
            <a:r>
              <a:rPr lang="fr-FR" dirty="0"/>
              <a:t>Vice-Président du Conseil Régional Auvergne‑Rhône‑Alpes </a:t>
            </a:r>
            <a:br>
              <a:rPr lang="fr-FR" dirty="0"/>
            </a:br>
            <a:r>
              <a:rPr lang="fr-FR" dirty="0"/>
              <a:t>délégué aux transports</a:t>
            </a:r>
          </a:p>
          <a:p>
            <a:pPr lvl="5"/>
            <a:r>
              <a:rPr lang="fr-FR" dirty="0"/>
              <a:t>f.aguilera@ville-vichy.fr</a:t>
            </a:r>
          </a:p>
          <a:p>
            <a:pPr lvl="5"/>
            <a:r>
              <a:rPr lang="fr-FR" dirty="0"/>
              <a:t>+33(0)1 00 00 00 00 </a:t>
            </a:r>
          </a:p>
          <a:p>
            <a:pPr lvl="5"/>
            <a:r>
              <a:rPr lang="fr-FR" dirty="0"/>
              <a:t>+33(0)6 00 00 00 00</a:t>
            </a:r>
          </a:p>
        </p:txBody>
      </p:sp>
      <p:sp>
        <p:nvSpPr>
          <p:cNvPr id="18" name="Espace réservé du contenu 5">
            <a:extLst>
              <a:ext uri="{FF2B5EF4-FFF2-40B4-BE49-F238E27FC236}">
                <a16:creationId xmlns="" xmlns:a16="http://schemas.microsoft.com/office/drawing/2014/main" id="{915B82DF-6F58-42B4-ADF9-C8894928004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946775" y="2709000"/>
            <a:ext cx="2856000" cy="1088885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  <a:lvl2pPr algn="l">
              <a:spcAft>
                <a:spcPts val="0"/>
              </a:spcAft>
              <a:defRPr>
                <a:solidFill>
                  <a:schemeClr val="tx2"/>
                </a:solidFill>
              </a:defRPr>
            </a:lvl2pPr>
            <a:lvl5pPr marL="0" indent="0" algn="l">
              <a:lnSpc>
                <a:spcPts val="1800"/>
              </a:lnSpc>
              <a:spcAft>
                <a:spcPts val="400"/>
              </a:spcAft>
              <a:buFontTx/>
              <a:buNone/>
              <a:defRPr>
                <a:solidFill>
                  <a:schemeClr val="tx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tx2"/>
                </a:solidFill>
              </a:defRPr>
            </a:lvl6pPr>
          </a:lstStyle>
          <a:p>
            <a:pPr lvl="1"/>
            <a:r>
              <a:rPr lang="fr-FR" dirty="0"/>
              <a:t>David </a:t>
            </a:r>
            <a:r>
              <a:rPr lang="fr-FR" dirty="0" err="1"/>
              <a:t>Reisch</a:t>
            </a:r>
            <a:endParaRPr lang="fr-FR" dirty="0"/>
          </a:p>
          <a:p>
            <a:pPr lvl="4"/>
            <a:r>
              <a:rPr lang="fr-FR" dirty="0"/>
              <a:t>Directeur de la communication</a:t>
            </a:r>
          </a:p>
          <a:p>
            <a:pPr lvl="5"/>
            <a:r>
              <a:rPr lang="fr-FR" dirty="0"/>
              <a:t>d.reisch@ville-vichy.fr</a:t>
            </a:r>
          </a:p>
          <a:p>
            <a:pPr lvl="5"/>
            <a:r>
              <a:rPr lang="fr-FR" dirty="0"/>
              <a:t>+33(0)4 00 00 00 00 </a:t>
            </a:r>
          </a:p>
          <a:p>
            <a:pPr lvl="5"/>
            <a:r>
              <a:rPr lang="fr-FR" dirty="0"/>
              <a:t>+33(0)6 00 00 00 00</a:t>
            </a:r>
          </a:p>
        </p:txBody>
      </p:sp>
      <p:pic>
        <p:nvPicPr>
          <p:cNvPr id="23" name="Graphique 22">
            <a:extLst>
              <a:ext uri="{FF2B5EF4-FFF2-40B4-BE49-F238E27FC236}">
                <a16:creationId xmlns="" xmlns:a16="http://schemas.microsoft.com/office/drawing/2014/main" id="{96311511-95A4-44C2-BCDA-3195DAC2A5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7361" y="4614717"/>
            <a:ext cx="2111316" cy="100267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CC98BF4-034A-464B-B2D1-1FE7D9ACF987}"/>
              </a:ext>
            </a:extLst>
          </p:cNvPr>
          <p:cNvSpPr/>
          <p:nvPr userDrawn="1"/>
        </p:nvSpPr>
        <p:spPr>
          <a:xfrm>
            <a:off x="9475143" y="6029539"/>
            <a:ext cx="1808639" cy="8284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Graphique 2">
            <a:extLst>
              <a:ext uri="{FF2B5EF4-FFF2-40B4-BE49-F238E27FC236}">
                <a16:creationId xmlns="" xmlns:a16="http://schemas.microsoft.com/office/drawing/2014/main" id="{6F2C79C2-0CCD-4097-B223-82705D1D45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2253" y="5600641"/>
            <a:ext cx="1801530" cy="421980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="" xmlns:a16="http://schemas.microsoft.com/office/drawing/2014/main" id="{B7906AAC-FFD2-4E4C-96D0-5EDC799114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470683" y="6124764"/>
            <a:ext cx="1801529" cy="184771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="" xmlns:a16="http://schemas.microsoft.com/office/drawing/2014/main" id="{941C5833-81C0-4CD0-9FA0-32B7AF97A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8198" y="1077128"/>
            <a:ext cx="8475604" cy="72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118565013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1" y="6438927"/>
            <a:ext cx="4151106" cy="360000"/>
          </a:xfrm>
          <a:prstGeom prst="rect">
            <a:avLst/>
          </a:prstGeom>
        </p:spPr>
        <p:txBody>
          <a:bodyPr vert="horz" lIns="90000" tIns="72000" rIns="36000" bIns="45720" rtlCol="0" anchor="ctr"/>
          <a:lstStyle>
            <a:lvl1pPr algn="r">
              <a:defRPr sz="700" kern="0" cap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000" y="549000"/>
            <a:ext cx="1152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01 -</a:t>
            </a:r>
            <a:r>
              <a:rPr lang="en-US" dirty="0" err="1"/>
              <a:t>Titre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01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00" y="1989000"/>
            <a:ext cx="1152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02 -</a:t>
            </a:r>
            <a:r>
              <a:rPr lang="en-US" dirty="0" err="1"/>
              <a:t>Titre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02</a:t>
            </a:r>
          </a:p>
          <a:p>
            <a:pPr lvl="1"/>
            <a:r>
              <a:rPr lang="en-US" dirty="0"/>
              <a:t>03 – </a:t>
            </a:r>
            <a:r>
              <a:rPr lang="en-US" dirty="0" err="1"/>
              <a:t>Titre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03</a:t>
            </a:r>
          </a:p>
          <a:p>
            <a:pPr marL="0" marR="0" lvl="2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04 - TITRE NIV 04</a:t>
            </a:r>
          </a:p>
          <a:p>
            <a:pPr marL="0" marR="0" lvl="3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05 - TITRE </a:t>
            </a:r>
            <a:r>
              <a:rPr lang="en-US" dirty="0" err="1"/>
              <a:t>niveau</a:t>
            </a:r>
            <a:r>
              <a:rPr lang="en-US" dirty="0"/>
              <a:t> 05</a:t>
            </a:r>
          </a:p>
          <a:p>
            <a:pPr marL="0" marR="0" lvl="4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 – </a:t>
            </a:r>
            <a:r>
              <a:rPr lang="en-US" dirty="0" err="1"/>
              <a:t>Texte</a:t>
            </a:r>
            <a:r>
              <a:rPr lang="en-US" dirty="0"/>
              <a:t> grand </a:t>
            </a:r>
            <a:r>
              <a:rPr lang="en-US" dirty="0" err="1"/>
              <a:t>niveau</a:t>
            </a:r>
            <a:r>
              <a:rPr lang="en-US" dirty="0"/>
              <a:t> 06</a:t>
            </a:r>
          </a:p>
          <a:p>
            <a:pPr marL="0" marR="0" lvl="5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07 –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moyen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07</a:t>
            </a:r>
          </a:p>
          <a:p>
            <a:pPr marL="0" marR="0" lvl="6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08 – </a:t>
            </a:r>
            <a:r>
              <a:rPr lang="en-US" dirty="0" err="1"/>
              <a:t>Texte</a:t>
            </a:r>
            <a:r>
              <a:rPr lang="en-US" dirty="0"/>
              <a:t> petit </a:t>
            </a:r>
            <a:r>
              <a:rPr lang="en-US" dirty="0" err="1"/>
              <a:t>niveau</a:t>
            </a:r>
            <a:r>
              <a:rPr lang="en-US" dirty="0"/>
              <a:t> 08</a:t>
            </a:r>
          </a:p>
          <a:p>
            <a:pPr lvl="7"/>
            <a:r>
              <a:rPr lang="en-US" dirty="0"/>
              <a:t>09 – Exergue </a:t>
            </a:r>
            <a:r>
              <a:rPr lang="en-US" dirty="0" err="1"/>
              <a:t>niveau</a:t>
            </a:r>
            <a:r>
              <a:rPr lang="en-US" dirty="0"/>
              <a:t> 09</a:t>
            </a:r>
          </a:p>
          <a:p>
            <a:pPr marL="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10 – Exergue grand </a:t>
            </a:r>
            <a:r>
              <a:rPr lang="en-US" dirty="0" err="1"/>
              <a:t>niveau</a:t>
            </a:r>
            <a:r>
              <a:rPr lang="en-US" dirty="0"/>
              <a:t> 10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77600" y="6438927"/>
            <a:ext cx="528893" cy="360000"/>
          </a:xfrm>
          <a:prstGeom prst="rect">
            <a:avLst/>
          </a:prstGeom>
        </p:spPr>
        <p:txBody>
          <a:bodyPr vert="horz" lIns="0" tIns="72000" rIns="0" bIns="45720" rtlCol="0" anchor="ctr"/>
          <a:lstStyle>
            <a:lvl1pPr marL="0" algn="r" defTabSz="914400" rtl="0" eaLnBrk="1" latinLnBrk="0" hangingPunct="1">
              <a:defRPr lang="en-US" sz="700" kern="0" cap="all" baseline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ECCECA-277C-42FE-876D-B79059FA62A8}" type="datetime1">
              <a:rPr lang="fr-FR" smtClean="0"/>
              <a:t>29/09/2022</a:t>
            </a:fld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14" y="6438927"/>
            <a:ext cx="360001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algn="l" defTabSz="914400" rtl="0" eaLnBrk="1" latinLnBrk="0" hangingPunct="1">
              <a:defRPr lang="en-US" sz="1000" kern="0" cap="all" baseline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436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17" r:id="rId2"/>
    <p:sldLayoutId id="2147483921" r:id="rId3"/>
    <p:sldLayoutId id="2147483930" r:id="rId4"/>
    <p:sldLayoutId id="2147483907" r:id="rId5"/>
    <p:sldLayoutId id="2147483898" r:id="rId6"/>
    <p:sldLayoutId id="2147483904" r:id="rId7"/>
    <p:sldLayoutId id="2147483908" r:id="rId8"/>
    <p:sldLayoutId id="2147483850" r:id="rId9"/>
    <p:sldLayoutId id="2147483922" r:id="rId10"/>
  </p:sldLayoutIdLst>
  <p:transition spd="slow">
    <p:push dir="u"/>
  </p:transition>
  <p:hf hdr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600" b="1" kern="0" cap="none" baseline="0">
          <a:solidFill>
            <a:schemeClr val="bg2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ts val="3200"/>
        </a:lnSpc>
        <a:spcBef>
          <a:spcPts val="0"/>
        </a:spcBef>
        <a:spcAft>
          <a:spcPts val="1400"/>
        </a:spcAft>
        <a:buFont typeface="Arial" panose="020B0604020202020204" pitchFamily="34" charset="0"/>
        <a:buNone/>
        <a:defRPr sz="2800" b="0" kern="0" cap="none" baseline="0">
          <a:solidFill>
            <a:schemeClr val="bg2"/>
          </a:solidFill>
          <a:latin typeface="+mj-lt"/>
          <a:ea typeface="+mn-ea"/>
          <a:cs typeface="Times New Roman" panose="02020603050405020304" pitchFamily="18" charset="0"/>
        </a:defRPr>
      </a:lvl1pPr>
      <a:lvl2pPr marL="0" marR="0" indent="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100"/>
        </a:spcAft>
        <a:buClrTx/>
        <a:buSzTx/>
        <a:buFont typeface="Arial" panose="020B0604020202020204" pitchFamily="34" charset="0"/>
        <a:buNone/>
        <a:tabLst/>
        <a:defRPr sz="2200" b="0" i="0" kern="0" baseline="0">
          <a:solidFill>
            <a:schemeClr val="bg2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</a:defRPr>
      </a:lvl2pPr>
      <a:lvl3pPr marL="0" marR="0" indent="0" algn="l" defTabSz="914400" rtl="0" eaLnBrk="1" fontAlgn="auto" latinLnBrk="0" hangingPunct="1">
        <a:lnSpc>
          <a:spcPts val="14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400" kern="0" cap="all" spc="100" baseline="0">
          <a:solidFill>
            <a:schemeClr val="bg2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3pPr>
      <a:lvl4pPr marL="0" marR="0" indent="0" algn="l" defTabSz="914400" rtl="0" eaLnBrk="1" fontAlgn="auto" latinLnBrk="0" hangingPunct="1">
        <a:lnSpc>
          <a:spcPts val="2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000" b="1" i="0" kern="0" cap="all" spc="0" baseline="0">
          <a:solidFill>
            <a:schemeClr val="bg2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85750" marR="0" indent="-285750" algn="l" defTabSz="914400" rtl="0" eaLnBrk="1" fontAlgn="auto" latinLnBrk="0" hangingPunct="1">
        <a:lnSpc>
          <a:spcPts val="18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Wingdings" panose="05000000000000000000" pitchFamily="2" charset="2"/>
        <a:buChar char="§"/>
        <a:tabLst/>
        <a:defRPr sz="1400" kern="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71450" marR="0" indent="-171450" algn="l" defTabSz="914400" rtl="0" eaLnBrk="1" fontAlgn="auto" latinLnBrk="0" hangingPunct="1">
        <a:lnSpc>
          <a:spcPts val="1600"/>
        </a:lnSpc>
        <a:spcBef>
          <a:spcPts val="0"/>
        </a:spcBef>
        <a:spcAft>
          <a:spcPts val="200"/>
        </a:spcAft>
        <a:buClr>
          <a:schemeClr val="tx2"/>
        </a:buClr>
        <a:buSzTx/>
        <a:buFont typeface="Wingdings" panose="05000000000000000000" pitchFamily="2" charset="2"/>
        <a:buChar char="§"/>
        <a:tabLst/>
        <a:defRPr sz="1200" b="0" i="0" kern="1200">
          <a:solidFill>
            <a:schemeClr val="bg2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6pPr>
      <a:lvl7pPr marL="171450" marR="0" indent="-171450" algn="l" defTabSz="914400" rtl="0" eaLnBrk="1" fontAlgn="auto" latinLnBrk="0" hangingPunct="1">
        <a:lnSpc>
          <a:spcPts val="14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Wingdings" panose="05000000000000000000" pitchFamily="2" charset="2"/>
        <a:buChar char="§"/>
        <a:tabLst/>
        <a:defRPr sz="1000" b="0" i="0" kern="0" cap="none" spc="0" baseline="0">
          <a:solidFill>
            <a:schemeClr val="bg2"/>
          </a:solidFill>
          <a:latin typeface="Arial" panose="020B0604020202020204" pitchFamily="34" charset="0"/>
          <a:ea typeface="GothamBook" charset="0"/>
          <a:cs typeface="Arial" panose="020B0604020202020204" pitchFamily="34" charset="0"/>
        </a:defRPr>
      </a:lvl7pPr>
      <a:lvl8pPr marL="0" indent="0" algn="ctr" defTabSz="914400" rtl="0" eaLnBrk="1" latinLnBrk="0" hangingPunct="1">
        <a:lnSpc>
          <a:spcPct val="100000"/>
        </a:lnSpc>
        <a:spcBef>
          <a:spcPts val="0"/>
        </a:spcBef>
        <a:buFontTx/>
        <a:buNone/>
        <a:defRPr sz="2400" b="0" i="0" kern="0" cap="none" baseline="0">
          <a:solidFill>
            <a:schemeClr val="bg2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</a:defRPr>
      </a:lvl8pPr>
      <a:lvl9pPr marL="0" marR="0" indent="0" algn="ct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kern="1200" baseline="0">
          <a:solidFill>
            <a:schemeClr val="bg2"/>
          </a:solidFill>
          <a:latin typeface="+mj-lt"/>
          <a:ea typeface="+mn-ea"/>
          <a:cs typeface="Times New Roman" panose="02020603050405020304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4" pos="384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F1AE2077-F4A5-4DF5-A436-DD815D60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000" y="2709000"/>
            <a:ext cx="8635998" cy="1996031"/>
          </a:xfrm>
        </p:spPr>
        <p:txBody>
          <a:bodyPr/>
          <a:lstStyle/>
          <a:p>
            <a:r>
              <a:rPr lang="fr-FR" dirty="0"/>
              <a:t>Promouvoir la santé à travers l’aménagement et la gestion des espaces de nature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="" xmlns:a16="http://schemas.microsoft.com/office/drawing/2014/main" id="{92DD7141-8FDB-488D-8648-8C761F4FC0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3"/>
            <a:r>
              <a:rPr lang="fr-FR" dirty="0" smtClean="0"/>
              <a:t>Les rencontres du CAUE de l’Allier Gannat le 29/09/22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7075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Favoriser </a:t>
            </a:r>
            <a:r>
              <a:rPr lang="fr-FR" dirty="0"/>
              <a:t>l’investissement et la fréquentation des lieux: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6000" y="1989000"/>
            <a:ext cx="10440000" cy="3960000"/>
          </a:xfrm>
        </p:spPr>
        <p:txBody>
          <a:bodyPr/>
          <a:lstStyle/>
          <a:p>
            <a:r>
              <a:rPr lang="fr-FR" dirty="0" smtClean="0"/>
              <a:t>	-Diversifier les activités,</a:t>
            </a:r>
          </a:p>
          <a:p>
            <a:r>
              <a:rPr lang="fr-FR" dirty="0"/>
              <a:t>	</a:t>
            </a:r>
            <a:endParaRPr lang="fr-FR" dirty="0" smtClean="0"/>
          </a:p>
          <a:p>
            <a:r>
              <a:rPr lang="fr-FR" dirty="0"/>
              <a:t>		</a:t>
            </a: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22530" name="Picture 2" descr="P:\A TOUS\SEPTEMBRE 2022\Dominique_Photos\Activité sportive\Basket plage des celest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00" y="2597218"/>
            <a:ext cx="3600000" cy="26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P:\A TOUS\SEPTEMBRE 2022\Dominique_Photos\Aires de jeux\cité des ai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00" y="1989000"/>
            <a:ext cx="4082743" cy="266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P:\A TOUS\SEPTEMBRE 2022\Dominique_Photos\Mobilier\assises promenade rive dro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" y="4044000"/>
            <a:ext cx="4334909" cy="27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586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Favoriser </a:t>
            </a:r>
            <a:r>
              <a:rPr lang="fr-FR" dirty="0"/>
              <a:t>l’investissement et la fréquentation des lieux: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6000" y="1989000"/>
            <a:ext cx="10440000" cy="3960000"/>
          </a:xfrm>
        </p:spPr>
        <p:txBody>
          <a:bodyPr/>
          <a:lstStyle/>
          <a:p>
            <a:r>
              <a:rPr lang="fr-FR" dirty="0" smtClean="0"/>
              <a:t>	-Veiller à être inclusif,</a:t>
            </a:r>
          </a:p>
          <a:p>
            <a:r>
              <a:rPr lang="fr-FR" dirty="0"/>
              <a:t>	</a:t>
            </a:r>
            <a:endParaRPr lang="fr-FR" dirty="0" smtClean="0"/>
          </a:p>
          <a:p>
            <a:r>
              <a:rPr lang="fr-FR" dirty="0"/>
              <a:t>		</a:t>
            </a: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23556" name="Picture 4" descr="P:\A TOUS\SEPTEMBRE 2022\Dominique_Photos\Plage des Celestins_baignade_gingue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2636520"/>
            <a:ext cx="5305650" cy="351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P:\A TOUS\SEPTEMBRE 2022\Dominique_Photos\Esplanades berges alli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00" y="2636520"/>
            <a:ext cx="6055624" cy="36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188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Favoriser </a:t>
            </a:r>
            <a:r>
              <a:rPr lang="fr-FR" dirty="0"/>
              <a:t>l’investissement et la fréquentation des lieux: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6000" y="1989000"/>
            <a:ext cx="10440000" cy="3960000"/>
          </a:xfrm>
        </p:spPr>
        <p:txBody>
          <a:bodyPr/>
          <a:lstStyle/>
          <a:p>
            <a:r>
              <a:rPr lang="fr-FR" dirty="0" smtClean="0"/>
              <a:t>	-Prendre en compte les besoins et spécificités:</a:t>
            </a:r>
          </a:p>
          <a:p>
            <a:r>
              <a:rPr lang="fr-FR" dirty="0" smtClean="0"/>
              <a:t>,</a:t>
            </a:r>
          </a:p>
          <a:p>
            <a:r>
              <a:rPr lang="fr-FR" dirty="0"/>
              <a:t>	</a:t>
            </a:r>
            <a:endParaRPr lang="fr-FR" dirty="0" smtClean="0"/>
          </a:p>
          <a:p>
            <a:r>
              <a:rPr lang="fr-FR" dirty="0"/>
              <a:t>		</a:t>
            </a: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24578" name="Picture 2" descr="P:\A TOUS\SEPTEMBRE 2022\Dominique_Photos\Activité sportive\parcours-découverte-pê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2709000"/>
            <a:ext cx="4929233" cy="36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P:\A TOUS\SEPTEMBRE 2022\Dominique_Photos\Activité sportive\Disc Go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09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867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Favoriser </a:t>
            </a:r>
            <a:r>
              <a:rPr lang="fr-FR" dirty="0"/>
              <a:t>l’investissement et la fréquentation des lieux: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6000" y="1989000"/>
            <a:ext cx="10440000" cy="3960000"/>
          </a:xfrm>
        </p:spPr>
        <p:txBody>
          <a:bodyPr/>
          <a:lstStyle/>
          <a:p>
            <a:r>
              <a:rPr lang="fr-FR" dirty="0" smtClean="0"/>
              <a:t>	-Des zones de repos :</a:t>
            </a:r>
          </a:p>
          <a:p>
            <a:r>
              <a:rPr lang="fr-FR" dirty="0" smtClean="0"/>
              <a:t>,</a:t>
            </a:r>
          </a:p>
          <a:p>
            <a:r>
              <a:rPr lang="fr-FR" dirty="0"/>
              <a:t>	</a:t>
            </a:r>
            <a:endParaRPr lang="fr-FR" dirty="0" smtClean="0"/>
          </a:p>
          <a:p>
            <a:r>
              <a:rPr lang="fr-FR" dirty="0"/>
              <a:t>		</a:t>
            </a: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26626" name="Picture 2" descr="S:\Parc des sources\Communication\Pièces graphiques\AXESAONE_VICHYSOURCES_VUE_MOBILIER_URBAIN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00" y="2485439"/>
            <a:ext cx="7560000" cy="42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874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Favoriser </a:t>
            </a:r>
            <a:r>
              <a:rPr lang="fr-FR" dirty="0"/>
              <a:t>l’investissement et la fréquentation des lieux: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6000" y="1989000"/>
            <a:ext cx="10440000" cy="3960000"/>
          </a:xfrm>
        </p:spPr>
        <p:txBody>
          <a:bodyPr/>
          <a:lstStyle/>
          <a:p>
            <a:r>
              <a:rPr lang="fr-FR" dirty="0"/>
              <a:t>	</a:t>
            </a:r>
            <a:r>
              <a:rPr lang="fr-FR" dirty="0" smtClean="0"/>
              <a:t>- Des espaces libres propices aux activités physiques:</a:t>
            </a:r>
          </a:p>
          <a:p>
            <a:r>
              <a:rPr lang="fr-FR" dirty="0"/>
              <a:t>	</a:t>
            </a:r>
            <a:endParaRPr lang="fr-FR" dirty="0" smtClean="0"/>
          </a:p>
          <a:p>
            <a:r>
              <a:rPr lang="fr-FR" dirty="0"/>
              <a:t>		</a:t>
            </a: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25602" name="Picture 2" descr="P:\A TOUS\SEPTEMBRE 2022\Dominique_Photos\Parc des Bouri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00" y="2709000"/>
            <a:ext cx="6120000" cy="405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005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Favoriser </a:t>
            </a:r>
            <a:r>
              <a:rPr lang="fr-FR" dirty="0"/>
              <a:t>l’investissement et la fréquentation des lieux: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6000" y="1989000"/>
            <a:ext cx="10440000" cy="3960000"/>
          </a:xfrm>
        </p:spPr>
        <p:txBody>
          <a:bodyPr/>
          <a:lstStyle/>
          <a:p>
            <a:r>
              <a:rPr lang="fr-FR" dirty="0" smtClean="0"/>
              <a:t>	-Multiplier les cheminements:</a:t>
            </a:r>
          </a:p>
          <a:p>
            <a:r>
              <a:rPr lang="fr-FR" dirty="0" smtClean="0"/>
              <a:t>,</a:t>
            </a:r>
          </a:p>
          <a:p>
            <a:r>
              <a:rPr lang="fr-FR" dirty="0"/>
              <a:t>	</a:t>
            </a:r>
            <a:endParaRPr lang="fr-FR" dirty="0" smtClean="0"/>
          </a:p>
          <a:p>
            <a:r>
              <a:rPr lang="fr-FR" dirty="0"/>
              <a:t>		</a:t>
            </a: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28675" name="Picture 3" descr="P:\A TOUS\SEPTEMBRE 2022\Dominique_Photos\Esplanades berges al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20" y="2563241"/>
            <a:ext cx="6988320" cy="416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542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Favoriser </a:t>
            </a:r>
            <a:r>
              <a:rPr lang="fr-FR" dirty="0"/>
              <a:t>l’investissement et la fréquentation des lieux: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6000" y="1989000"/>
            <a:ext cx="10440000" cy="3960000"/>
          </a:xfrm>
        </p:spPr>
        <p:txBody>
          <a:bodyPr/>
          <a:lstStyle/>
          <a:p>
            <a:r>
              <a:rPr lang="fr-FR" dirty="0" smtClean="0"/>
              <a:t>	-Prise en compte des publics défavorisés:</a:t>
            </a:r>
          </a:p>
          <a:p>
            <a:r>
              <a:rPr lang="fr-FR" dirty="0" smtClean="0"/>
              <a:t>,</a:t>
            </a:r>
          </a:p>
          <a:p>
            <a:r>
              <a:rPr lang="fr-FR" dirty="0"/>
              <a:t>	</a:t>
            </a:r>
            <a:endParaRPr lang="fr-FR" dirty="0" smtClean="0"/>
          </a:p>
          <a:p>
            <a:r>
              <a:rPr lang="fr-FR" dirty="0"/>
              <a:t>		</a:t>
            </a: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27650" name="Picture 2" descr="P:\A TOUS\SEPTEMBRE 2022\Dominique_Photos\Activité sportive\Parcours-découverte_Parc-Omnispor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2709000"/>
            <a:ext cx="42000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:\ESPACE_VERT\DIRECTION ESPACES VERTS\ADMINISTRATIF\MARCHES PUBLICS\VICHY\2022\RUE DES CERISIERS - AMENAGEMENT JARDIN PARTAGE\FRANCE RELANCE\PHOTOS\20220810_114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62" y="2709000"/>
            <a:ext cx="5532001" cy="41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24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Favoriser </a:t>
            </a:r>
            <a:r>
              <a:rPr lang="fr-FR" dirty="0"/>
              <a:t>l’investissement et la fréquentation des lieux: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6000" y="1989000"/>
            <a:ext cx="10440000" cy="3960000"/>
          </a:xfrm>
        </p:spPr>
        <p:txBody>
          <a:bodyPr/>
          <a:lstStyle/>
          <a:p>
            <a:r>
              <a:rPr lang="fr-FR" dirty="0" smtClean="0"/>
              <a:t>	-Contrôler la fréquentation:</a:t>
            </a:r>
          </a:p>
          <a:p>
            <a:r>
              <a:rPr lang="fr-FR" dirty="0"/>
              <a:t>	</a:t>
            </a:r>
            <a:r>
              <a:rPr lang="fr-FR" dirty="0" smtClean="0"/>
              <a:t>		-enquêtes de terrain</a:t>
            </a:r>
          </a:p>
          <a:p>
            <a:r>
              <a:rPr lang="fr-FR" dirty="0"/>
              <a:t>	</a:t>
            </a:r>
            <a:r>
              <a:rPr lang="fr-FR" dirty="0" smtClean="0"/>
              <a:t>		-compteurs </a:t>
            </a:r>
            <a:r>
              <a:rPr lang="fr-FR" dirty="0" err="1" smtClean="0"/>
              <a:t>deflux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Penser au confort: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/>
              <a:t>		</a:t>
            </a: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29698" name="Picture 2" descr="P:\A TOUS\SEPTEMBRE 2022\Dominique_Photos\Gingette\Gingette promenad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4263120"/>
            <a:ext cx="3600000" cy="23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849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Biodiversité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056000" y="2349000"/>
            <a:ext cx="7560000" cy="396000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fr-FR" dirty="0" smtClean="0"/>
              <a:t>La diversité d’espèces augmente les effets sur la santé mentale:</a:t>
            </a:r>
          </a:p>
          <a:p>
            <a:r>
              <a:rPr lang="fr-FR" dirty="0" smtClean="0"/>
              <a:t>-    L’hétérogénéité paysagère apporte un bénéfice sur la santé mentale  (présence des 3 strates végétales)</a:t>
            </a:r>
          </a:p>
          <a:p>
            <a:r>
              <a:rPr lang="fr-FR" dirty="0" smtClean="0"/>
              <a:t>-    Importance de la perception des usagers (ambiances végétales)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3484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Biodiversité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056000" y="2349000"/>
            <a:ext cx="7560000" cy="396000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fr-FR" dirty="0" smtClean="0"/>
              <a:t>Leviers d’action:</a:t>
            </a:r>
          </a:p>
          <a:p>
            <a:r>
              <a:rPr lang="fr-FR" dirty="0"/>
              <a:t>	</a:t>
            </a:r>
            <a:r>
              <a:rPr lang="fr-FR" dirty="0" smtClean="0"/>
              <a:t>-Augmenter la diversité d’espèces végétales </a:t>
            </a:r>
          </a:p>
          <a:p>
            <a:r>
              <a:rPr lang="fr-FR" dirty="0"/>
              <a:t>	</a:t>
            </a:r>
            <a:r>
              <a:rPr lang="fr-FR" dirty="0" smtClean="0"/>
              <a:t>-Veiller au niveau d’hétérogénéité paysagère</a:t>
            </a:r>
          </a:p>
          <a:p>
            <a:r>
              <a:rPr lang="fr-FR" dirty="0"/>
              <a:t>	</a:t>
            </a:r>
            <a:r>
              <a:rPr lang="fr-FR" dirty="0" smtClean="0"/>
              <a:t>- Atlas de la biodiversité</a:t>
            </a:r>
            <a:endParaRPr lang="fr-FR" dirty="0"/>
          </a:p>
        </p:txBody>
      </p:sp>
      <p:pic>
        <p:nvPicPr>
          <p:cNvPr id="2050" name="Picture 2" descr="E:\Dominique_Photos\Animation\Affichage des arbres par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00" y="5490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96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A1ABEFAF-4B0F-4B7C-9986-237A2D907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Titre intercalaire (01)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EF4AFEB4-8549-47F1-B6B0-0553409625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/>
            <a:r>
              <a:rPr lang="fr-FR" dirty="0"/>
              <a:t>Mention complémentaire facultative (03)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583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Biodiversité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056000" y="2349000"/>
            <a:ext cx="7560000" cy="3960000"/>
          </a:xfrm>
        </p:spPr>
        <p:txBody>
          <a:bodyPr/>
          <a:lstStyle/>
          <a:p>
            <a:r>
              <a:rPr lang="fr-FR" dirty="0"/>
              <a:t>	</a:t>
            </a:r>
          </a:p>
        </p:txBody>
      </p:sp>
      <p:pic>
        <p:nvPicPr>
          <p:cNvPr id="21506" name="Picture 2" descr="P:\A TOUS\SEPTEMBRE 2022\Dominique_Photos\Animation\etude biodiversité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00" y="1629000"/>
            <a:ext cx="3689350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021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477DE10-DFE4-415B-B2C0-5C9B1C40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Arbres et l’eau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B6AF271A-FB60-4BE8-961A-DE4B37925A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56000" y="1989000"/>
            <a:ext cx="5040000" cy="3600000"/>
          </a:xfrm>
        </p:spPr>
        <p:txBody>
          <a:bodyPr/>
          <a:lstStyle/>
          <a:p>
            <a:pPr lvl="1"/>
            <a:r>
              <a:rPr lang="fr-FR" dirty="0" smtClean="0"/>
              <a:t>	-Les effets bénéfiques sur la santé sont majorés dans les espaces comprenant de nombreux arbres (espaces perçus comme naturels ) </a:t>
            </a:r>
          </a:p>
          <a:p>
            <a:pPr lvl="1"/>
            <a:r>
              <a:rPr lang="fr-FR" dirty="0"/>
              <a:t>	</a:t>
            </a:r>
            <a:r>
              <a:rPr lang="fr-FR" dirty="0" smtClean="0"/>
              <a:t>-La présence de l’eau a une influence sur la santé mentale</a:t>
            </a:r>
          </a:p>
          <a:p>
            <a:pPr lvl="1"/>
            <a:r>
              <a:rPr lang="fr-FR" dirty="0"/>
              <a:t> </a:t>
            </a:r>
            <a:r>
              <a:rPr lang="fr-FR" dirty="0" smtClean="0"/>
              <a:t>	-La présence combinée d’arbres et d’eau participe au service de réduction des </a:t>
            </a:r>
            <a:r>
              <a:rPr lang="fr-FR" dirty="0" err="1" smtClean="0"/>
              <a:t>ilôts</a:t>
            </a:r>
            <a:r>
              <a:rPr lang="fr-FR" dirty="0" smtClean="0"/>
              <a:t> de chaleur  </a:t>
            </a:r>
          </a:p>
          <a:p>
            <a:pPr lvl="1"/>
            <a:r>
              <a:rPr lang="fr-FR" dirty="0" smtClean="0"/>
              <a:t> 	 </a:t>
            </a:r>
            <a:endParaRPr lang="fr-FR" dirty="0"/>
          </a:p>
        </p:txBody>
      </p:sp>
      <p:pic>
        <p:nvPicPr>
          <p:cNvPr id="1027" name="Picture 3" descr="E:\Dominique_Photos\Plan d'e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00" y="1988999"/>
            <a:ext cx="5400000" cy="357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20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477DE10-DFE4-415B-B2C0-5C9B1C40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Arbres et l’eau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B6AF271A-FB60-4BE8-961A-DE4B37925A4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1"/>
            <a:r>
              <a:rPr lang="fr-FR" dirty="0" smtClean="0"/>
              <a:t>	-Leviers d’action:</a:t>
            </a:r>
          </a:p>
          <a:p>
            <a:pPr lvl="1"/>
            <a:r>
              <a:rPr lang="fr-FR" dirty="0" smtClean="0"/>
              <a:t>		-Augmenter le nombre et la diversité des arbres</a:t>
            </a:r>
          </a:p>
          <a:p>
            <a:pPr lvl="1"/>
            <a:r>
              <a:rPr lang="fr-FR" dirty="0" smtClean="0"/>
              <a:t>		-Optimiser le présence de l’eau naturelle</a:t>
            </a:r>
            <a:endParaRPr lang="fr-FR" dirty="0"/>
          </a:p>
        </p:txBody>
      </p:sp>
      <p:pic>
        <p:nvPicPr>
          <p:cNvPr id="21506" name="Picture 2" descr="P:\A TOUS\SEPTEMBRE 2022\Dominique_Photos\Activité sportive\couloir-de-n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74125"/>
            <a:ext cx="3547200" cy="236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96000" y="1395425"/>
            <a:ext cx="3949611" cy="296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979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477DE10-DFE4-415B-B2C0-5C9B1C40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Arbres et l’eau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B6AF271A-FB60-4BE8-961A-DE4B37925A4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1"/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280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Gestion des espaces de nature favorables à la santé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416000" y="2422540"/>
            <a:ext cx="3240000" cy="2160000"/>
          </a:xfrm>
        </p:spPr>
        <p:txBody>
          <a:bodyPr/>
          <a:lstStyle/>
          <a:p>
            <a:r>
              <a:rPr lang="fr-FR" dirty="0" smtClean="0"/>
              <a:t> -La gestion extensive augmentant la naturalité des espaces renforce les effets bénéfiques sur la santé,</a:t>
            </a:r>
          </a:p>
          <a:p>
            <a:endParaRPr lang="fr-FR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989000"/>
            <a:ext cx="5476356" cy="410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062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Gestion des espaces de nature favorables à la santé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416000" y="3069000"/>
            <a:ext cx="4680000" cy="2880000"/>
          </a:xfrm>
        </p:spPr>
        <p:txBody>
          <a:bodyPr/>
          <a:lstStyle/>
          <a:p>
            <a:r>
              <a:rPr lang="fr-FR" dirty="0" smtClean="0"/>
              <a:t> -Leviers d’action:</a:t>
            </a:r>
            <a:endParaRPr lang="fr-FR" dirty="0"/>
          </a:p>
          <a:p>
            <a:r>
              <a:rPr lang="fr-FR" dirty="0" smtClean="0"/>
              <a:t>	1-Mise en place d’un plan de gestion différenciée: </a:t>
            </a:r>
          </a:p>
        </p:txBody>
      </p:sp>
      <p:pic>
        <p:nvPicPr>
          <p:cNvPr id="23554" name="Picture 2" descr="P:\A TOUS\SEPTEMBRE 2022\Dominique_Photos\plan de gestion differencié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00" y="1989000"/>
            <a:ext cx="5760000" cy="403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975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Gestion des espaces de nature favorables à la santé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416000" y="3069000"/>
            <a:ext cx="4680000" cy="2880000"/>
          </a:xfrm>
        </p:spPr>
        <p:txBody>
          <a:bodyPr/>
          <a:lstStyle/>
          <a:p>
            <a:r>
              <a:rPr lang="fr-FR" dirty="0" smtClean="0"/>
              <a:t> -Leviers d’action:</a:t>
            </a:r>
            <a:endParaRPr lang="fr-FR" dirty="0"/>
          </a:p>
          <a:p>
            <a:r>
              <a:rPr lang="fr-FR" dirty="0" smtClean="0"/>
              <a:t>		1-Mise en place d’un plan de gestion différenciée: </a:t>
            </a:r>
          </a:p>
        </p:txBody>
      </p:sp>
      <p:pic>
        <p:nvPicPr>
          <p:cNvPr id="24578" name="Picture 2" descr="P:\A TOUS\SEPTEMBRE 2022\Dominique_Photos\plan de gestion differencié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587455"/>
            <a:ext cx="6153150" cy="47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857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Gestion des espaces de nature favorables à la santé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416000" y="3069000"/>
            <a:ext cx="4680000" cy="2880000"/>
          </a:xfrm>
        </p:spPr>
        <p:txBody>
          <a:bodyPr/>
          <a:lstStyle/>
          <a:p>
            <a:r>
              <a:rPr lang="fr-FR" dirty="0" smtClean="0"/>
              <a:t>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20" y="2349000"/>
            <a:ext cx="4927253" cy="34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80" y="2349000"/>
            <a:ext cx="4619174" cy="346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221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Gestion des espaces de nature favorables à la santé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416000" y="3069000"/>
            <a:ext cx="4680000" cy="2880000"/>
          </a:xfrm>
        </p:spPr>
        <p:txBody>
          <a:bodyPr/>
          <a:lstStyle/>
          <a:p>
            <a:r>
              <a:rPr lang="fr-FR" dirty="0" smtClean="0"/>
              <a:t> </a:t>
            </a:r>
          </a:p>
        </p:txBody>
      </p:sp>
      <p:pic>
        <p:nvPicPr>
          <p:cNvPr id="26626" name="Picture 2" descr="P:\A TOUS\SEPTEMBRE 2022\Dominique_Photos\Parc Napole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0" y="2136963"/>
            <a:ext cx="5428605" cy="36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P:\A TOUS\SEPTEMBRE 2022\Dominique_Photos\Parc Kenned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00" y="2136965"/>
            <a:ext cx="5464339" cy="36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282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Gestion des espaces de nature favorables à la santé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056000" y="2349000"/>
            <a:ext cx="7560000" cy="396000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fr-FR" dirty="0" smtClean="0"/>
              <a:t>Leviers d’action:</a:t>
            </a:r>
          </a:p>
          <a:p>
            <a:r>
              <a:rPr lang="fr-FR" dirty="0"/>
              <a:t>	</a:t>
            </a:r>
            <a:r>
              <a:rPr lang="fr-FR" dirty="0" smtClean="0"/>
              <a:t>2- Favoriser l’acceptation:</a:t>
            </a:r>
          </a:p>
          <a:p>
            <a:r>
              <a:rPr lang="fr-FR" dirty="0"/>
              <a:t>	</a:t>
            </a:r>
          </a:p>
        </p:txBody>
      </p:sp>
      <p:pic>
        <p:nvPicPr>
          <p:cNvPr id="27651" name="Picture 3" descr="P:\A TOUS\SEPTEMBRE 2022\Dominique_Photos\Animation\affiche reunion publique_arbres et changement climatiq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00" y="1629000"/>
            <a:ext cx="3442737" cy="486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Dominique_Photos\Jardinage participatif\pied-arbre-affichet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00" y="3691181"/>
            <a:ext cx="4211150" cy="28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15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477DE10-DFE4-415B-B2C0-5C9B1C40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Titre du chapitre (01)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B6AF271A-FB60-4BE8-961A-DE4B37925A4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1"/>
            <a:r>
              <a:rPr lang="fr-FR" dirty="0"/>
              <a:t>Texte (03) - </a:t>
            </a:r>
            <a:r>
              <a:rPr lang="fr-FR" dirty="0" err="1"/>
              <a:t>Etenim</a:t>
            </a:r>
            <a:r>
              <a:rPr lang="fr-FR" dirty="0"/>
              <a:t> si </a:t>
            </a:r>
            <a:r>
              <a:rPr lang="fr-FR" dirty="0" err="1"/>
              <a:t>attendere</a:t>
            </a:r>
            <a:r>
              <a:rPr lang="fr-FR" dirty="0"/>
              <a:t> diligenter, </a:t>
            </a:r>
            <a:r>
              <a:rPr lang="fr-FR" dirty="0" err="1"/>
              <a:t>existimare</a:t>
            </a:r>
            <a:r>
              <a:rPr lang="fr-FR" dirty="0"/>
              <a:t> </a:t>
            </a:r>
            <a:r>
              <a:rPr lang="fr-FR" dirty="0" err="1"/>
              <a:t>vere</a:t>
            </a:r>
            <a:r>
              <a:rPr lang="fr-FR" dirty="0"/>
              <a:t> de omni </a:t>
            </a:r>
            <a:r>
              <a:rPr lang="fr-FR" dirty="0" err="1"/>
              <a:t>hac</a:t>
            </a:r>
            <a:r>
              <a:rPr lang="fr-FR" dirty="0"/>
              <a:t> causa </a:t>
            </a:r>
            <a:r>
              <a:rPr lang="fr-FR" dirty="0" err="1"/>
              <a:t>volueritis</a:t>
            </a:r>
            <a:r>
              <a:rPr lang="fr-FR" dirty="0"/>
              <a:t>, sic </a:t>
            </a:r>
            <a:r>
              <a:rPr lang="fr-FR" dirty="0" err="1"/>
              <a:t>constituetis</a:t>
            </a:r>
            <a:r>
              <a:rPr lang="fr-FR" dirty="0"/>
              <a:t>, </a:t>
            </a:r>
            <a:r>
              <a:rPr lang="fr-FR" dirty="0" err="1"/>
              <a:t>iudices</a:t>
            </a:r>
            <a:r>
              <a:rPr lang="fr-FR" dirty="0"/>
              <a:t>, nec </a:t>
            </a:r>
            <a:r>
              <a:rPr lang="fr-FR" dirty="0" err="1"/>
              <a:t>descensurum</a:t>
            </a:r>
            <a:r>
              <a:rPr lang="fr-FR" dirty="0"/>
              <a:t> </a:t>
            </a:r>
            <a:r>
              <a:rPr lang="fr-FR" dirty="0" err="1"/>
              <a:t>quemquam</a:t>
            </a:r>
            <a:r>
              <a:rPr lang="fr-FR" dirty="0"/>
              <a:t> ad </a:t>
            </a:r>
            <a:r>
              <a:rPr lang="fr-FR" dirty="0" err="1"/>
              <a:t>hanc</a:t>
            </a:r>
            <a:r>
              <a:rPr lang="fr-FR" dirty="0"/>
              <a:t> </a:t>
            </a:r>
            <a:r>
              <a:rPr lang="fr-FR" dirty="0" err="1"/>
              <a:t>accusationem</a:t>
            </a:r>
            <a:r>
              <a:rPr lang="fr-FR" dirty="0"/>
              <a:t> fuisse, </a:t>
            </a:r>
            <a:r>
              <a:rPr lang="fr-FR" dirty="0" err="1"/>
              <a:t>cui</a:t>
            </a:r>
            <a:r>
              <a:rPr lang="fr-FR" dirty="0"/>
              <a:t>, </a:t>
            </a:r>
            <a:r>
              <a:rPr lang="fr-FR" dirty="0" err="1"/>
              <a:t>utrum</a:t>
            </a:r>
            <a:r>
              <a:rPr lang="fr-FR" dirty="0"/>
              <a:t> </a:t>
            </a:r>
            <a:r>
              <a:rPr lang="fr-FR" dirty="0" err="1"/>
              <a:t>vellet</a:t>
            </a:r>
            <a:r>
              <a:rPr lang="fr-FR" dirty="0"/>
              <a:t>, </a:t>
            </a:r>
            <a:r>
              <a:rPr lang="fr-FR" dirty="0" err="1"/>
              <a:t>liceret</a:t>
            </a:r>
            <a:r>
              <a:rPr lang="fr-FR" dirty="0"/>
              <a:t>, nec, cum </a:t>
            </a:r>
            <a:r>
              <a:rPr lang="fr-FR" dirty="0" err="1"/>
              <a:t>descendisset</a:t>
            </a:r>
            <a:r>
              <a:rPr lang="fr-FR" dirty="0"/>
              <a:t>, </a:t>
            </a:r>
            <a:r>
              <a:rPr lang="fr-FR" dirty="0" err="1"/>
              <a:t>quicquam</a:t>
            </a:r>
            <a:r>
              <a:rPr lang="fr-FR" dirty="0"/>
              <a:t> </a:t>
            </a:r>
            <a:r>
              <a:rPr lang="fr-FR" dirty="0" err="1"/>
              <a:t>habiturum</a:t>
            </a:r>
            <a:r>
              <a:rPr lang="fr-FR" dirty="0"/>
              <a:t> </a:t>
            </a:r>
            <a:r>
              <a:rPr lang="fr-FR" dirty="0" err="1"/>
              <a:t>spei</a:t>
            </a:r>
            <a:r>
              <a:rPr lang="fr-FR" dirty="0"/>
              <a:t> fuisse, </a:t>
            </a:r>
            <a:r>
              <a:rPr lang="fr-FR" dirty="0" err="1"/>
              <a:t>nisi</a:t>
            </a:r>
            <a:r>
              <a:rPr lang="fr-FR" dirty="0"/>
              <a:t> </a:t>
            </a:r>
            <a:r>
              <a:rPr lang="fr-FR" dirty="0" err="1"/>
              <a:t>alicuius</a:t>
            </a:r>
            <a:r>
              <a:rPr lang="fr-FR" dirty="0"/>
              <a:t> </a:t>
            </a:r>
            <a:r>
              <a:rPr lang="fr-FR" dirty="0" err="1"/>
              <a:t>intolerabil</a:t>
            </a:r>
            <a:r>
              <a:rPr lang="fr-FR" dirty="0"/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241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Gestion des espaces de nature favorables à la santé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056000" y="2349000"/>
            <a:ext cx="7560000" cy="396000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fr-FR" dirty="0" smtClean="0"/>
              <a:t>Leviers d’action:</a:t>
            </a:r>
          </a:p>
          <a:p>
            <a:r>
              <a:rPr lang="fr-FR" dirty="0"/>
              <a:t>	</a:t>
            </a:r>
            <a:r>
              <a:rPr lang="fr-FR" dirty="0" smtClean="0"/>
              <a:t>2-Favoriser l’acceptation:</a:t>
            </a:r>
          </a:p>
          <a:p>
            <a:r>
              <a:rPr lang="fr-FR" dirty="0"/>
              <a:t>	</a:t>
            </a:r>
          </a:p>
        </p:txBody>
      </p:sp>
      <p:pic>
        <p:nvPicPr>
          <p:cNvPr id="28674" name="Picture 2" descr="P:\A TOUS\SEPTEMBRE 2022\Dominique_Photos\Animation\distribution graines flore loc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00" y="3789000"/>
            <a:ext cx="4335550" cy="289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P:\A TOUS\SEPTEMBRE 2022\Dominique_Photos\Animation\distribution-plan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00" y="2258024"/>
            <a:ext cx="3162053" cy="44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246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Gestion des espaces de nature favorables à la santé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056000" y="2349000"/>
            <a:ext cx="7560000" cy="3960000"/>
          </a:xfrm>
        </p:spPr>
        <p:txBody>
          <a:bodyPr/>
          <a:lstStyle/>
          <a:p>
            <a:r>
              <a:rPr lang="fr-FR" dirty="0"/>
              <a:t>	</a:t>
            </a:r>
            <a:r>
              <a:rPr lang="fr-FR" dirty="0" smtClean="0"/>
              <a:t>2-Favoriser l’acceptation:</a:t>
            </a:r>
          </a:p>
          <a:p>
            <a:r>
              <a:rPr lang="fr-FR" dirty="0"/>
              <a:t>	</a:t>
            </a:r>
          </a:p>
        </p:txBody>
      </p:sp>
      <p:pic>
        <p:nvPicPr>
          <p:cNvPr id="29699" name="Picture 3" descr="P:\A TOUS\SEPTEMBRE 2022\Dominique_Photos\Animation\distribution-plante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00" y="1629000"/>
            <a:ext cx="3960000" cy="264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P:\A TOUS\SEPTEMBRE 2022\Dominique_Photos\Jardinage participatif\Palox_ifm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00" y="2949066"/>
            <a:ext cx="5604713" cy="37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246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Gestion des espaces de nature favorables à la santé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056000" y="2349000"/>
            <a:ext cx="7560000" cy="3960000"/>
          </a:xfrm>
        </p:spPr>
        <p:txBody>
          <a:bodyPr/>
          <a:lstStyle/>
          <a:p>
            <a:r>
              <a:rPr lang="fr-FR" dirty="0"/>
              <a:t>	</a:t>
            </a:r>
            <a:r>
              <a:rPr lang="fr-FR" dirty="0" smtClean="0"/>
              <a:t>2-Favoriser l’acceptation:</a:t>
            </a:r>
          </a:p>
          <a:p>
            <a:r>
              <a:rPr lang="fr-FR" dirty="0"/>
              <a:t>	</a:t>
            </a:r>
          </a:p>
        </p:txBody>
      </p:sp>
      <p:pic>
        <p:nvPicPr>
          <p:cNvPr id="30722" name="Picture 2" descr="P:\A TOUS\SEPTEMBRE 2022\Dominique_Photos\Jardinage participatif\Pied de façade_rue-du-riv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00" y="1989000"/>
            <a:ext cx="4373296" cy="292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P:\A TOUS\SEPTEMBRE 2022\Dominique_Photos\Jardinage participatif\Pied de façade_rue-du-rivag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00" y="2979148"/>
            <a:ext cx="4377325" cy="291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943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Gestion des espaces de nature favorables à la santé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056000" y="2349000"/>
            <a:ext cx="7560000" cy="3960000"/>
          </a:xfrm>
        </p:spPr>
        <p:txBody>
          <a:bodyPr/>
          <a:lstStyle/>
          <a:p>
            <a:r>
              <a:rPr lang="fr-FR" dirty="0"/>
              <a:t>	</a:t>
            </a:r>
            <a:r>
              <a:rPr lang="fr-FR" dirty="0" smtClean="0"/>
              <a:t>2-Favoriser l’acceptation:</a:t>
            </a:r>
          </a:p>
          <a:p>
            <a:r>
              <a:rPr lang="fr-FR" dirty="0"/>
              <a:t>	</a:t>
            </a:r>
          </a:p>
        </p:txBody>
      </p:sp>
      <p:pic>
        <p:nvPicPr>
          <p:cNvPr id="31747" name="Picture 3" descr="P:\A TOUS\SEPTEMBRE 2022\Dominique_Photos\Jardinage participatif\Verger de maraude_planta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17" y="1629000"/>
            <a:ext cx="5383725" cy="403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P:\A TOUS\SEPTEMBRE 2022\Dominique_Photos\Rucher pédagogique\participan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00" y="3424303"/>
            <a:ext cx="5150546" cy="343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150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Gestion des espaces de nature favorables à la santé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056000" y="2349000"/>
            <a:ext cx="7560000" cy="3960000"/>
          </a:xfrm>
        </p:spPr>
        <p:txBody>
          <a:bodyPr/>
          <a:lstStyle/>
          <a:p>
            <a:r>
              <a:rPr lang="fr-FR" dirty="0"/>
              <a:t>	</a:t>
            </a:r>
            <a:r>
              <a:rPr lang="fr-FR" dirty="0" smtClean="0"/>
              <a:t>2-Favoriser l’acceptation:</a:t>
            </a:r>
          </a:p>
          <a:p>
            <a:r>
              <a:rPr lang="fr-FR" dirty="0"/>
              <a:t>	</a:t>
            </a:r>
          </a:p>
        </p:txBody>
      </p:sp>
      <p:pic>
        <p:nvPicPr>
          <p:cNvPr id="4098" name="Picture 2" descr="E:\Dominique_Photos\Jardinage participatif\Jardin_participatif_square Deni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00" y="3069000"/>
            <a:ext cx="5649535" cy="377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ominique_Photos\Jardinage participatif\Jardin_participatif_rue_des_Cerisiers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94440" y="3082200"/>
            <a:ext cx="4729120" cy="35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76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B6AF271A-FB60-4BE8-961A-DE4B37925A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1989001"/>
            <a:ext cx="4680000" cy="3600000"/>
          </a:xfrm>
        </p:spPr>
        <p:txBody>
          <a:bodyPr/>
          <a:lstStyle/>
          <a:p>
            <a:pPr lvl="1"/>
            <a:endParaRPr lang="fr-FR" dirty="0"/>
          </a:p>
          <a:p>
            <a:pPr lvl="1"/>
            <a:endParaRPr lang="fr-FR" dirty="0" smtClean="0"/>
          </a:p>
          <a:p>
            <a:pPr marL="342900" lvl="1" indent="-342900">
              <a:buFont typeface="Arial" charset="0"/>
              <a:buChar char="•"/>
            </a:pPr>
            <a:r>
              <a:rPr lang="fr-FR" dirty="0" smtClean="0"/>
              <a:t>Soins </a:t>
            </a:r>
          </a:p>
          <a:p>
            <a:pPr marL="342900" lvl="1" indent="-342900">
              <a:buFont typeface="Arial" charset="0"/>
              <a:buChar char="•"/>
            </a:pPr>
            <a:r>
              <a:rPr lang="fr-FR" dirty="0" smtClean="0"/>
              <a:t>Repos </a:t>
            </a:r>
          </a:p>
          <a:p>
            <a:pPr marL="342900" lvl="1" indent="-342900">
              <a:buFont typeface="Arial" charset="0"/>
              <a:buChar char="•"/>
            </a:pPr>
            <a:r>
              <a:rPr lang="fr-FR" dirty="0" smtClean="0"/>
              <a:t>Promenades </a:t>
            </a:r>
          </a:p>
          <a:p>
            <a:pPr marL="342900" lvl="1" indent="-342900">
              <a:buFont typeface="Arial" charset="0"/>
              <a:buChar char="•"/>
            </a:pPr>
            <a:r>
              <a:rPr lang="fr-FR" dirty="0" smtClean="0"/>
              <a:t>Rencontres</a:t>
            </a:r>
          </a:p>
          <a:p>
            <a:pPr marL="342900" lvl="1" indent="-342900">
              <a:buFont typeface="Arial" charset="0"/>
              <a:buChar char="•"/>
            </a:pPr>
            <a:r>
              <a:rPr lang="fr-FR" dirty="0" smtClean="0"/>
              <a:t>Divertissements  </a:t>
            </a:r>
          </a:p>
          <a:p>
            <a:pPr lvl="1"/>
            <a:endParaRPr lang="fr-FR" dirty="0" smtClean="0"/>
          </a:p>
          <a:p>
            <a:pPr lvl="1"/>
            <a:r>
              <a:rPr lang="fr-FR" b="1" dirty="0" smtClean="0"/>
              <a:t>Constructions et végétal mêlés </a:t>
            </a:r>
            <a:endParaRPr lang="fr-FR" b="1" dirty="0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A477DE10-DFE4-415B-B2C0-5C9B1C404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000" y="1269000"/>
            <a:ext cx="5760000" cy="1080000"/>
          </a:xfrm>
        </p:spPr>
        <p:txBody>
          <a:bodyPr/>
          <a:lstStyle/>
          <a:p>
            <a:r>
              <a:rPr lang="fr-FR" dirty="0" smtClean="0"/>
              <a:t>L’ architecture thermale  au service d’un art de vivre:</a:t>
            </a:r>
            <a:endParaRPr lang="fr-FR" dirty="0"/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="" xmlns:a16="http://schemas.microsoft.com/office/drawing/2014/main" id="{53598879-8EFD-4756-BCD9-7480C084841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1" r="18471"/>
          <a:stretch/>
        </p:blipFill>
        <p:spPr>
          <a:xfrm>
            <a:off x="0" y="-1"/>
            <a:ext cx="4656000" cy="6857999"/>
          </a:xfrm>
        </p:spPr>
      </p:pic>
    </p:spTree>
    <p:extLst>
      <p:ext uri="{BB962C8B-B14F-4D97-AF65-F5344CB8AC3E}">
        <p14:creationId xmlns:p14="http://schemas.microsoft.com/office/powerpoint/2010/main" val="2941419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espaces de nature favorables à la santé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fr-FR" smtClean="0"/>
              <a:t>-</a:t>
            </a:r>
            <a:r>
              <a:rPr lang="fr-FR" dirty="0" smtClean="0"/>
              <a:t>Favorise la santé physique,</a:t>
            </a:r>
          </a:p>
          <a:p>
            <a:r>
              <a:rPr lang="fr-FR" dirty="0" smtClean="0"/>
              <a:t>-Favorise la santé mentale,</a:t>
            </a:r>
          </a:p>
          <a:p>
            <a:r>
              <a:rPr lang="fr-FR" dirty="0" smtClean="0"/>
              <a:t>-Favorise la santé sociale,</a:t>
            </a:r>
            <a:endParaRPr lang="fr-FR" dirty="0"/>
          </a:p>
        </p:txBody>
      </p:sp>
      <p:pic>
        <p:nvPicPr>
          <p:cNvPr id="4" name="Picture 2" descr="P:\A TOUS\SEPTEMBRE 2022\Dominique_Photos\Parc Napoléon perspe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00" y="2652317"/>
            <a:ext cx="5400000" cy="325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:\ESPACE_VERT\DIRECTION ESPACES VERTS\ADMINISTRATIF\MARCHES PUBLICS\VICHY\2022\RUE DES CERISIERS - AMENAGEMENT JARDIN PARTAGE\FRANCE RELANCE\PHOTOS\IMG_20220604_105109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3852211"/>
            <a:ext cx="4007719" cy="300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584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Disponibilité et l’Accessibilité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fr-FR" b="1" dirty="0" smtClean="0"/>
              <a:t>Disponibilité</a:t>
            </a:r>
            <a:r>
              <a:rPr lang="fr-FR" dirty="0" smtClean="0"/>
              <a:t>: Adéquation entre la surface d’espace de nature et la population potentiellement bénéficiaire,</a:t>
            </a:r>
          </a:p>
          <a:p>
            <a:pPr marL="457200" indent="-457200">
              <a:buFontTx/>
              <a:buChar char="-"/>
            </a:pPr>
            <a:r>
              <a:rPr lang="fr-FR" b="1" dirty="0" smtClean="0"/>
              <a:t>Accessibilité</a:t>
            </a:r>
            <a:r>
              <a:rPr lang="fr-FR" dirty="0" smtClean="0"/>
              <a:t>: Distance et temps de trajet entre un espace de nature et le domicile ou le lieu de travail,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2192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Vichy: répartition des espaces-verts </a:t>
            </a:r>
            <a:endParaRPr lang="fr-FR" dirty="0"/>
          </a:p>
        </p:txBody>
      </p:sp>
      <p:pic>
        <p:nvPicPr>
          <p:cNvPr id="5" name="Picture 2" descr="P:\A TOUS\SEPTEMBRE 2022\Dominique_Photos\Plan general espaces verts.jp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99" y="1629000"/>
            <a:ext cx="8511295" cy="467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192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Augmenter la fréquence et la durée de fréquentation des espaces-verts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056000" y="1989000"/>
            <a:ext cx="7920000" cy="4320000"/>
          </a:xfrm>
        </p:spPr>
        <p:txBody>
          <a:bodyPr/>
          <a:lstStyle/>
          <a:p>
            <a:r>
              <a:rPr lang="fr-FR" dirty="0" smtClean="0"/>
              <a:t>-Les recommandations de l’OMS:12 m² d’espace de nature à moins de 300 m ou 5 mn du domicile.</a:t>
            </a:r>
          </a:p>
          <a:p>
            <a:r>
              <a:rPr lang="fr-FR" dirty="0" smtClean="0"/>
              <a:t>-Leviers d’action:</a:t>
            </a:r>
          </a:p>
          <a:p>
            <a:r>
              <a:rPr lang="fr-FR" dirty="0"/>
              <a:t>	</a:t>
            </a:r>
            <a:r>
              <a:rPr lang="fr-FR" dirty="0" smtClean="0"/>
              <a:t>1-Augmenter les surfaces d’espaces-verts et de nature: </a:t>
            </a:r>
          </a:p>
          <a:p>
            <a:r>
              <a:rPr lang="fr-FR" dirty="0" smtClean="0"/>
              <a:t>PLU: SPR, EBC, Eléments de Paysage à Protéger, Espaces-verts à créer ou à protéger, Orientations d’Aménagement et de Programmation, trames vertes et bleues ,Coefficient de </a:t>
            </a:r>
            <a:r>
              <a:rPr lang="fr-FR" dirty="0" err="1" smtClean="0"/>
              <a:t>Biotop</a:t>
            </a:r>
            <a:r>
              <a:rPr lang="fr-FR" dirty="0" smtClean="0"/>
              <a:t> …</a:t>
            </a:r>
          </a:p>
          <a:p>
            <a:endParaRPr lang="fr-FR" dirty="0" smtClean="0"/>
          </a:p>
          <a:p>
            <a:r>
              <a:rPr lang="fr-FR" dirty="0" smtClean="0"/>
              <a:t>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6854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Augmenter la fréquence et la durée de fréquentation des espaces-verts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056000" y="1989000"/>
            <a:ext cx="6840000" cy="3240000"/>
          </a:xfrm>
        </p:spPr>
        <p:txBody>
          <a:bodyPr/>
          <a:lstStyle/>
          <a:p>
            <a:r>
              <a:rPr lang="fr-FR" dirty="0" smtClean="0"/>
              <a:t>.</a:t>
            </a:r>
          </a:p>
          <a:p>
            <a:r>
              <a:rPr lang="fr-FR" dirty="0" smtClean="0"/>
              <a:t>-Leviers d’action:</a:t>
            </a:r>
          </a:p>
          <a:p>
            <a:r>
              <a:rPr lang="fr-FR" dirty="0"/>
              <a:t>	</a:t>
            </a:r>
            <a:r>
              <a:rPr lang="fr-FR" dirty="0" smtClean="0"/>
              <a:t>2-Augmenter l’accessibilité:</a:t>
            </a:r>
          </a:p>
          <a:p>
            <a:r>
              <a:rPr lang="fr-FR" dirty="0"/>
              <a:t>		</a:t>
            </a:r>
            <a:r>
              <a:rPr lang="fr-FR" dirty="0" smtClean="0"/>
              <a:t>- Faciliter l’accès à tous: répartition, adéquation, dessertes (confort, lisibilité)…</a:t>
            </a:r>
          </a:p>
          <a:p>
            <a:endParaRPr lang="fr-FR" dirty="0" smtClean="0"/>
          </a:p>
          <a:p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21507" name="Picture 3" descr="P:\A TOUS\SEPTEMBRE 2022\Dominique_Photos\Activité sportive\Promenade rive droi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880" y="1989000"/>
            <a:ext cx="3067050" cy="38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:\photos voirie\Esplanade3 ©Ville de Vichy - Laurence Planck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00" y="4826185"/>
            <a:ext cx="4232424" cy="19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229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-Nayrial-01">
  <a:themeElements>
    <a:clrScheme name="Vichy-ville">
      <a:dk1>
        <a:srgbClr val="007DBA"/>
      </a:dk1>
      <a:lt1>
        <a:srgbClr val="FFFFFF"/>
      </a:lt1>
      <a:dk2>
        <a:srgbClr val="003E51"/>
      </a:dk2>
      <a:lt2>
        <a:srgbClr val="2C2A29"/>
      </a:lt2>
      <a:accent1>
        <a:srgbClr val="00A096"/>
      </a:accent1>
      <a:accent2>
        <a:srgbClr val="7A9A01"/>
      </a:accent2>
      <a:accent3>
        <a:srgbClr val="D69A2D"/>
      </a:accent3>
      <a:accent4>
        <a:srgbClr val="C63527"/>
      </a:accent4>
      <a:accent5>
        <a:srgbClr val="7A99AC"/>
      </a:accent5>
      <a:accent6>
        <a:srgbClr val="967126"/>
      </a:accent6>
      <a:hlink>
        <a:srgbClr val="007DBA"/>
      </a:hlink>
      <a:folHlink>
        <a:srgbClr val="3A5DAE"/>
      </a:folHlink>
    </a:clrScheme>
    <a:fontScheme name="Neyrial-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>
          <a:defRPr kumimoji="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Theme-Nayrial-01" id="{535497F5-4615-4A23-BEAD-638CB2DABB1A}" vid="{753D3A32-A37A-438E-9131-55D9B72690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Theme-Nayrial-01</Template>
  <TotalTime>3723</TotalTime>
  <Words>490</Words>
  <Application>Microsoft Office PowerPoint</Application>
  <PresentationFormat>Personnalisé</PresentationFormat>
  <Paragraphs>136</Paragraphs>
  <Slides>34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Theme-Nayrial-01</vt:lpstr>
      <vt:lpstr>Promouvoir la santé à travers l’aménagement et la gestion des espaces de nature</vt:lpstr>
      <vt:lpstr>Titre intercalaire (01)</vt:lpstr>
      <vt:lpstr>Titre du chapitre (01)</vt:lpstr>
      <vt:lpstr>L’ architecture thermale  au service d’un art de vivre:</vt:lpstr>
      <vt:lpstr>Les espaces de nature favorables à la santé </vt:lpstr>
      <vt:lpstr>La Disponibilité et l’Accessibilité</vt:lpstr>
      <vt:lpstr>Vichy: répartition des espaces-verts </vt:lpstr>
      <vt:lpstr>Augmenter la fréquence et la durée de fréquentation des espaces-verts</vt:lpstr>
      <vt:lpstr>Augmenter la fréquence et la durée de fréquentation des espaces-verts</vt:lpstr>
      <vt:lpstr>Favoriser l’investissement et la fréquentation des lieux: </vt:lpstr>
      <vt:lpstr>Favoriser l’investissement et la fréquentation des lieux: </vt:lpstr>
      <vt:lpstr>Favoriser l’investissement et la fréquentation des lieux: </vt:lpstr>
      <vt:lpstr>Favoriser l’investissement et la fréquentation des lieux: </vt:lpstr>
      <vt:lpstr>Favoriser l’investissement et la fréquentation des lieux: </vt:lpstr>
      <vt:lpstr>Favoriser l’investissement et la fréquentation des lieux: </vt:lpstr>
      <vt:lpstr>Favoriser l’investissement et la fréquentation des lieux: </vt:lpstr>
      <vt:lpstr>Favoriser l’investissement et la fréquentation des lieux: </vt:lpstr>
      <vt:lpstr>La Biodiversité</vt:lpstr>
      <vt:lpstr>La Biodiversité</vt:lpstr>
      <vt:lpstr>La Biodiversité</vt:lpstr>
      <vt:lpstr>Les Arbres et l’eau</vt:lpstr>
      <vt:lpstr>Les Arbres et l’eau</vt:lpstr>
      <vt:lpstr>Les Arbres et l’eau</vt:lpstr>
      <vt:lpstr>Gestion des espaces de nature favorables à la santé </vt:lpstr>
      <vt:lpstr>Gestion des espaces de nature favorables à la santé </vt:lpstr>
      <vt:lpstr>Gestion des espaces de nature favorables à la santé </vt:lpstr>
      <vt:lpstr>Gestion des espaces de nature favorables à la santé </vt:lpstr>
      <vt:lpstr>Gestion des espaces de nature favorables à la santé </vt:lpstr>
      <vt:lpstr>Gestion des espaces de nature favorables à la santé </vt:lpstr>
      <vt:lpstr>Gestion des espaces de nature favorables à la santé </vt:lpstr>
      <vt:lpstr>Gestion des espaces de nature favorables à la santé </vt:lpstr>
      <vt:lpstr>Gestion des espaces de nature favorables à la santé </vt:lpstr>
      <vt:lpstr>Gestion des espaces de nature favorables à la santé </vt:lpstr>
      <vt:lpstr>Gestion des espaces de nature favorables à la santé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01 -Titre _ 28pt</dc:title>
  <dc:creator>Periscope Creations</dc:creator>
  <cp:lastModifiedBy>SCHERER Dominique</cp:lastModifiedBy>
  <cp:revision>180</cp:revision>
  <dcterms:created xsi:type="dcterms:W3CDTF">2019-06-18T15:56:57Z</dcterms:created>
  <dcterms:modified xsi:type="dcterms:W3CDTF">2022-09-29T07:19:14Z</dcterms:modified>
</cp:coreProperties>
</file>