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732" r:id="rId3"/>
    <p:sldId id="733" r:id="rId4"/>
    <p:sldId id="734" r:id="rId5"/>
    <p:sldId id="736" r:id="rId6"/>
    <p:sldId id="257" r:id="rId7"/>
    <p:sldId id="276" r:id="rId8"/>
    <p:sldId id="275" r:id="rId9"/>
    <p:sldId id="273" r:id="rId10"/>
    <p:sldId id="274" r:id="rId11"/>
    <p:sldId id="286" r:id="rId12"/>
    <p:sldId id="287" r:id="rId13"/>
    <p:sldId id="283" r:id="rId14"/>
    <p:sldId id="737" r:id="rId15"/>
    <p:sldId id="269" r:id="rId16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804FA9C-545C-4C4D-B831-02EE95BEE52C}">
          <p14:sldIdLst>
            <p14:sldId id="256"/>
            <p14:sldId id="732"/>
            <p14:sldId id="733"/>
            <p14:sldId id="734"/>
            <p14:sldId id="736"/>
            <p14:sldId id="257"/>
            <p14:sldId id="276"/>
            <p14:sldId id="275"/>
            <p14:sldId id="273"/>
            <p14:sldId id="274"/>
            <p14:sldId id="286"/>
            <p14:sldId id="287"/>
            <p14:sldId id="283"/>
            <p14:sldId id="73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1A2"/>
    <a:srgbClr val="BED433"/>
    <a:srgbClr val="CCCCFF"/>
    <a:srgbClr val="25A9E1"/>
    <a:srgbClr val="F59221"/>
    <a:srgbClr val="203864"/>
    <a:srgbClr val="E90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25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463C8-E529-4950-B6A8-66A5938248D2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C0DE-1AB3-402F-BBCD-29B0537F2C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38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1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99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05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4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43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7AAAC-4A36-4829-AEC2-5B7BEDC4161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44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96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5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68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design actif est défini comme</a:t>
            </a:r>
            <a:r>
              <a:rPr lang="fr-FR" baseline="0" dirty="0"/>
              <a:t> l’aménagement de l’espace public et des bâtiments afin d’inciter à l’activité physique ou sportive, de manière libre et spontanée, pour toutes et tous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/>
              <a:t>Le design actif permet alors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Aux habitants de se réapproprier l’espace public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De favoriser l’accessibilité et la mixité d’usage, permettant ainsi la création de liens sociaux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La mise en valeur du patrimoine existant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Le développement de l’attractivité du centre ville permettant ainsi à ses habitants de bouger plus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/>
              <a:t>Le design actif est « découpé » en 3 grands axes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Favoriser l’accessibilité des espaces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Développer les aménités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Intensifier la sensibilisation pour développer des modes de vies plus actifs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/>
              <a:t>Le design actif a donc pour grand objectif de donner envie à toutes et tous de bouger d’avantage, au quotidien, de manière libre, spontanée et avec plaisir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7AAAC-4A36-4829-AEC2-5B7BEDC416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34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</a:rPr>
              <a:t>Exemple d’aménagements possibles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Modern Love Caps" panose="04070805081001020A01" pitchFamily="8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</a:rPr>
              <a:t>Nudges  (ou « coup de pouce ») en faveur de l’activité physique et contre la</a:t>
            </a:r>
            <a:r>
              <a:rPr lang="fr-FR" sz="2000" baseline="0" dirty="0">
                <a:latin typeface="Modern Love Caps" panose="04070805081001020A01" pitchFamily="82" charset="0"/>
              </a:rPr>
              <a:t> sédentarité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aseline="0" dirty="0">
                <a:latin typeface="Modern Love Caps" panose="04070805081001020A01" pitchFamily="82" charset="0"/>
              </a:rPr>
              <a:t>Objectif de cet exemple : augmenter l’usage des escaliers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aseline="0" dirty="0">
                <a:latin typeface="Modern Love Caps" panose="04070805081001020A01" pitchFamily="82" charset="0"/>
              </a:rPr>
              <a:t>Dispositif simple et peu coûteux qui aide les individus à prendre de meilleures décisions en leur laissant la liberté de choisir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aseline="0" dirty="0">
                <a:latin typeface="Modern Love Caps" panose="04070805081001020A01" pitchFamily="82" charset="0"/>
              </a:rPr>
              <a:t>Formes : posters, affiches / marches décorées / fléchages au sol…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000" dirty="0">
              <a:latin typeface="Modern Love Caps" panose="04070805081001020A01" pitchFamily="8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</a:rPr>
              <a:t>Créer</a:t>
            </a:r>
            <a:r>
              <a:rPr lang="fr-FR" sz="2000" baseline="0" dirty="0">
                <a:latin typeface="Modern Love Caps" panose="04070805081001020A01" pitchFamily="82" charset="0"/>
              </a:rPr>
              <a:t> des éléments sportifs pour adultes à proximité des jeux pour enfants ainsi que des infrastructures servant de lieux de rassemblement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aseline="0" dirty="0">
                <a:latin typeface="Modern Love Caps" panose="04070805081001020A01" pitchFamily="82" charset="0"/>
                <a:sym typeface="Wingdings" panose="05000000000000000000" pitchFamily="2" charset="2"/>
              </a:rPr>
              <a:t>Levier pour des pratiques familiales simultanées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baseline="0" dirty="0">
                <a:latin typeface="Modern Love Caps" panose="04070805081001020A01" pitchFamily="82" charset="0"/>
              </a:rPr>
              <a:t>Permettre la rencontre des habitants des 2 communes </a:t>
            </a:r>
            <a:endParaRPr lang="fr-FR" sz="2000" baseline="0" dirty="0">
              <a:latin typeface="Modern Love Caps" panose="04070805081001020A01" pitchFamily="82" charset="0"/>
              <a:sym typeface="Wingdings" panose="05000000000000000000" pitchFamily="2" charset="2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000" baseline="0" dirty="0">
              <a:latin typeface="Modern Love Caps" panose="04070805081001020A01" pitchFamily="82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Aménager des parcours dans le village et sur les bords de rives avec différents niveaux d’intensité physique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Exemple : « Bouge dans ta ville » à Romainville / « Les chemins de la formes » Biarritz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Permet</a:t>
            </a:r>
            <a:r>
              <a:rPr lang="fr-FR" sz="2000" baseline="0" dirty="0">
                <a:latin typeface="Modern Love Caps" panose="04070805081001020A01" pitchFamily="82" charset="0"/>
                <a:sym typeface="Wingdings" panose="05000000000000000000" pitchFamily="2" charset="2"/>
              </a:rPr>
              <a:t> de porter</a:t>
            </a: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 une attention au public le « moins sportif » et permet de renforcer le « Design Universel » c’est-à-dire</a:t>
            </a:r>
            <a:r>
              <a:rPr lang="fr-FR" sz="2000" baseline="0" dirty="0">
                <a:latin typeface="Modern Love Caps" panose="04070805081001020A01" pitchFamily="82" charset="0"/>
                <a:sym typeface="Wingdings" panose="05000000000000000000" pitchFamily="2" charset="2"/>
              </a:rPr>
              <a:t> la prise en compte de tout type de handicap</a:t>
            </a:r>
            <a:endParaRPr lang="fr-FR" sz="2000" dirty="0">
              <a:latin typeface="Modern Love Caps" panose="04070805081001020A01" pitchFamily="82" charset="0"/>
              <a:sym typeface="Wingdings" panose="05000000000000000000" pitchFamily="2" charset="2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En créant plusieurs itinéraires  classés par catégories : du plus facile, restant sur le plat , au plus difficile  exploitant la déclivité de la commune (escaliers, pentes…)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A Romainville des espaces d’agrès de différents types ont été construits pour chaque parcours, ce qui permet de créer une polarité garantissant mixité et convivialité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A Biarritz des cours collectifs utilisant les mobiliers urbains (bancs…) ont été mis en place</a:t>
            </a:r>
            <a:r>
              <a:rPr lang="fr-FR" sz="2000" baseline="0" dirty="0">
                <a:latin typeface="Modern Love Caps" panose="04070805081001020A01" pitchFamily="82" charset="0"/>
                <a:sym typeface="Wingdings" panose="05000000000000000000" pitchFamily="2" charset="2"/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fr-FR" sz="2000" dirty="0">
              <a:latin typeface="Modern Love Caps" panose="04070805081001020A01" pitchFamily="82" charset="0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Améliorer</a:t>
            </a:r>
            <a:r>
              <a:rPr lang="fr-FR" sz="2000" baseline="0" dirty="0">
                <a:latin typeface="Modern Love Caps" panose="04070805081001020A01" pitchFamily="82" charset="0"/>
                <a:sym typeface="Wingdings" panose="05000000000000000000" pitchFamily="2" charset="2"/>
              </a:rPr>
              <a:t> les a</a:t>
            </a:r>
            <a:r>
              <a:rPr lang="fr-FR" sz="2000" dirty="0">
                <a:latin typeface="Modern Love Caps" panose="04070805081001020A01" pitchFamily="82" charset="0"/>
                <a:sym typeface="Wingdings" panose="05000000000000000000" pitchFamily="2" charset="2"/>
              </a:rPr>
              <a:t>ménagements favorisant les mobilités douces et actives (vélo, rollers, course à pied, marche…) comme les liaisons vertes ou l’aménagement des berges de cours d’eau qui permettent aussi de relier les espaces naturels aux zones urbanisées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200" dirty="0">
              <a:latin typeface="+mn-lt"/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200" dirty="0">
                <a:latin typeface="+mn-lt"/>
                <a:sym typeface="Wingdings" panose="05000000000000000000" pitchFamily="2" charset="2"/>
              </a:rPr>
              <a:t>Rédiger</a:t>
            </a:r>
            <a:r>
              <a:rPr lang="fr-FR" sz="1200" baseline="0" dirty="0">
                <a:latin typeface="+mn-lt"/>
                <a:sym typeface="Wingdings" panose="05000000000000000000" pitchFamily="2" charset="2"/>
              </a:rPr>
              <a:t> un guide localisant et expliquant l’utilisation des différentes infrastructures </a:t>
            </a:r>
            <a:endParaRPr lang="fr-FR" sz="2000" dirty="0">
              <a:latin typeface="Modern Love Caps" panose="04070805081001020A01" pitchFamily="82" charset="0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7AAAC-4A36-4829-AEC2-5B7BEDC4161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35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Le Design actif se résume donc brièvement par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Créer</a:t>
            </a:r>
            <a:r>
              <a:rPr lang="fr-FR" baseline="0" dirty="0"/>
              <a:t> </a:t>
            </a:r>
            <a:r>
              <a:rPr lang="fr-FR" dirty="0"/>
              <a:t>un réseau d ’espaces</a:t>
            </a:r>
            <a:r>
              <a:rPr lang="fr-FR" baseline="0" dirty="0"/>
              <a:t> ouverts multifonctionnels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Proposer des activités pour tous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Créer un réseau cyclable et piétonnier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Assurer des services appropriés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Concevoir des bâtiments actifs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Regrouper les équipements et services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7AAAC-4A36-4829-AEC2-5B7BEDC416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02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5A9E1"/>
                </a:solidFill>
              </a:rPr>
              <a:t>Définition</a:t>
            </a:r>
            <a:r>
              <a:rPr lang="fr-FR" b="1" baseline="0" dirty="0">
                <a:solidFill>
                  <a:srgbClr val="25A9E1"/>
                </a:solidFill>
              </a:rPr>
              <a:t> : </a:t>
            </a:r>
            <a:endParaRPr lang="fr-FR" b="1" dirty="0">
              <a:solidFill>
                <a:srgbClr val="25A9E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1. Définition des objectifs auxquels</a:t>
            </a:r>
            <a:r>
              <a:rPr lang="fr-FR" baseline="0" dirty="0"/>
              <a:t> le design actif contribuera sur le territoire en lien avec les politiques publiques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/>
              <a:t>Santé </a:t>
            </a:r>
            <a:r>
              <a:rPr lang="fr-FR" baseline="0" dirty="0">
                <a:sym typeface="Wingdings" panose="05000000000000000000" pitchFamily="2" charset="2"/>
              </a:rPr>
              <a:t> inciter à l’activité physique et sportive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Transition  développer les mobilités douces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Inclusion  aménager des espaces plus inclusifs et mixtes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Sport  permettre de nouvelles pratiques sportives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Bien-être  offrir une nouvelle expérience de la ville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Attractivité  contribuer à l’attractivité d’espaces en requalification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2. Identifier les publics-cibles auxquels seront destinés les dispositifs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3. Déterminer les lieux et les temporalités en s’interrogeant sur les échelles pertinentes, les lieux adéquats, les opportunités de projet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Lieux : rues, places / cours intérieures / bâtiment / berges / réseaux de parcours / communes, intercommunalités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Temporalités : temporaire / saisonnier / préfiguratif / pérenne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>
                <a:sym typeface="Wingdings" panose="05000000000000000000" pitchFamily="2" charset="2"/>
              </a:rPr>
              <a:t>Conception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4. Pré-identifier des dispositifs existants avec les objectifs, les publics, les lieux et les temporalités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Aménagements ponctuels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Aménagements multiples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Aménagements intégrés dans un projet urbain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5. Impliquer les usagers pour approfondir les besoins, choisir les aménagements pertinents et s’assurer de leur bonne appropriation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Concertation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Co-conception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Co-construction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Diagnostic sensible &amp; usager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6. Valider et dimensionner les aménagements retenus en s’articulant avec les services de la collectivité et en identifiant les budgets mobilisables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Aménagements : Marquages &amp; couleurs, végétalisation, mobiliers, agrès, signalétique, trame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Dimensionnement : budget, financements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>
                <a:sym typeface="Wingdings" panose="05000000000000000000" pitchFamily="2" charset="2"/>
              </a:rPr>
              <a:t>Animation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7. Favoriser l’animation des lieux avec des acteurs relais (associations, clubs sportifs et </a:t>
            </a:r>
            <a:r>
              <a:rPr lang="fr-FR" baseline="0" dirty="0" err="1">
                <a:sym typeface="Wingdings" panose="05000000000000000000" pitchFamily="2" charset="2"/>
              </a:rPr>
              <a:t>coachs</a:t>
            </a:r>
            <a:r>
              <a:rPr lang="fr-FR" baseline="0" dirty="0">
                <a:sym typeface="Wingdings" panose="05000000000000000000" pitchFamily="2" charset="2"/>
              </a:rPr>
              <a:t> du territoire)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Permet à la collectivité de s’appuyer sur des experts de l’animation dans le domaine de l’activité physique tout en donnant à ces acteurs de la visibilité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baseline="0" dirty="0">
                <a:sym typeface="Wingdings" panose="05000000000000000000" pitchFamily="2" charset="2"/>
              </a:rPr>
              <a:t>Suivi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8. Assurer un suivi et une évaluation du dispositif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Evaluation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Indicateur à définir en début de projet : utilisation, publics…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Méthode simple d’évaluation : observations de terrain, questionnaires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>
                <a:sym typeface="Wingdings" panose="05000000000000000000" pitchFamily="2" charset="2"/>
              </a:rPr>
              <a:t>Capacité à rectifier à la suite de l’évaluation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7AAAC-4A36-4829-AEC2-5B7BEDC4161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456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4C0DE-1AB3-402F-BBCD-29B0537F2C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7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A579F1-8BA4-472F-8B86-A2EF80627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29157D-C292-4E81-99CF-245337541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529FA-089A-4529-BA3F-D4A284E3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27CCC6-9DEF-4B5A-AEF2-3D38B2F9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28AAE-51A6-4758-9F28-32D9164E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C9B1B-B059-46B7-9CE3-636560FA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4752E6-0EFF-458E-967F-2D105D47C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A817D0-97AE-4980-B8E8-5D0762C58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8E0DF7-E7DB-4A9D-A233-3E164035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1E95E-220E-4300-AB67-C3F1569D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48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753C9A-99CC-4EDF-86B7-847B88165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E429C8-3446-4A4F-A10C-583918C5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45B1F-96E4-40D5-8E7C-2D46621E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3619ED-5887-42BA-BE1B-30D3B3D2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D214B2-66DD-4D39-856E-789B9A6D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29CD4-984F-4FBF-953A-B7C5AFD6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F846B3-D102-44AF-9046-2088B8947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083D0C-1FB6-4893-BF08-492EE9BD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3160D-EF8F-4BE9-B6F4-6054B489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E769B-0F4C-4463-9DCD-DAC18B5F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39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CDB68-11AF-40D6-AEDC-28102CB7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8287FD-FD50-4F25-8BFE-406FBC7BC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41385-C66E-40EB-AC9B-E776A2EE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001AC5-DD0B-46E4-8DBA-C8B600ED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48D02-5C40-42AC-9B7D-D23FD3B4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4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E339-322C-45F7-9615-414D1C62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62DA1-54D5-4821-81AD-7E2CB3344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F1939B-4945-49CC-9916-9254EF8CC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82A637-01E2-4172-AE39-1575A25B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5E56D1-3D0F-416F-9C64-1071D3A5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D17FAB-C4D6-4009-83C9-82133EDD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96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6EF2A-A874-4638-A20D-59B8169D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F3A349-DF6F-447D-A7EE-BE5B0BE5D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009DD4-7037-4D57-9FFF-A88AC758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3AA83F-B79C-45A8-971B-CC0B9549E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2D5745-DDED-4DBC-B779-483EA8896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CB8650-F1B9-4EB9-BC77-8244FD58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7F464D-7C4A-4CCE-B8D0-D4245AA5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4FA4BD-F906-4479-BF1C-6BED3A45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26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487E3-8CF1-4C2A-8072-8E8A1549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78693CA-36E3-4DE7-B7B1-08AE06A86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D7708-9D67-4858-9EDD-2786C1C9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F0ACAA-A507-4B37-8938-D16F0D08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4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C05883-8057-4804-90EE-AF9358E5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6EA23AB-0E63-4197-AE9C-B6C7D4B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09A0A6-340D-4A0A-A57F-C3B3DC11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01C1E-0637-401A-9C9D-4C42F6584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142B7D-9D3C-4760-B866-0674826D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5579C6-59BC-454D-9CD4-C4C90B3DD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10DF53-CE4D-4861-9DF5-E62482D6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CB343E-F3EA-438F-822B-2E6DABBE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C76904-FA1D-480A-823F-7FD8F5B2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2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B0D6D-EFD6-42CD-AE31-9D7F0533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DEE638-A886-4DC4-9585-4B1B00DCAD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34C986-1446-4B72-B58C-F46175BF5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4C4BD-4EAD-4E88-908A-7F402270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2B311F-C3C1-4F40-8C7D-6502CCED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3DD8B-4434-4355-95C2-0FC55135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876399-0B02-49B4-A95A-9DA66E5A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11E900-7573-4533-B445-255D27DA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25C1E-AA4E-48A0-9E3E-64E7A5EEC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FD01-0EF2-4E41-8440-E5161349BA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B2FEC2-5B6D-45A9-ADF3-1E6B2E9A5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E8F7D9-38BA-4998-9C3D-C5E772C6C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8A04-39B0-422C-BA30-30F85D98A5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54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naps.fr/experimentation-a-billom-communaute/" TargetMode="Externa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naps.fr/un-pour-tous-et-tout-ce-qui-bouge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onaps.fr/fiches-actio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naps.fr/colloque-actives/" TargetMode="External"/><Relationship Id="rId5" Type="http://schemas.openxmlformats.org/officeDocument/2006/relationships/hyperlink" Target="https://onaps.fr/debout-linfo/" TargetMode="External"/><Relationship Id="rId10" Type="http://schemas.openxmlformats.org/officeDocument/2006/relationships/hyperlink" Target="https://onaps.fr/experimentation-a-billom-communaute/" TargetMode="External"/><Relationship Id="rId4" Type="http://schemas.openxmlformats.org/officeDocument/2006/relationships/hyperlink" Target="https://onaps.fr/" TargetMode="External"/><Relationship Id="rId9" Type="http://schemas.openxmlformats.org/officeDocument/2006/relationships/hyperlink" Target="https://onaps.fr/sabonner-a-la-newslette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rectangle 1">
            <a:extLst>
              <a:ext uri="{FF2B5EF4-FFF2-40B4-BE49-F238E27FC236}">
                <a16:creationId xmlns:a16="http://schemas.microsoft.com/office/drawing/2014/main" id="{8505FD3C-5AC3-4695-B0ED-B74B7533A4E2}"/>
              </a:ext>
            </a:extLst>
          </p:cNvPr>
          <p:cNvSpPr/>
          <p:nvPr/>
        </p:nvSpPr>
        <p:spPr>
          <a:xfrm rot="5400000">
            <a:off x="-97505" y="-468"/>
            <a:ext cx="7559675" cy="7559678"/>
          </a:xfrm>
          <a:prstGeom prst="rt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43199-3877-440B-BAC2-8595BBF1BCBE}"/>
              </a:ext>
            </a:extLst>
          </p:cNvPr>
          <p:cNvSpPr/>
          <p:nvPr/>
        </p:nvSpPr>
        <p:spPr>
          <a:xfrm>
            <a:off x="6677126" y="465"/>
            <a:ext cx="274056" cy="2280621"/>
          </a:xfrm>
          <a:prstGeom prst="rect">
            <a:avLst/>
          </a:prstGeom>
          <a:solidFill>
            <a:srgbClr val="25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210D6-A970-4029-B383-3198F0497239}"/>
              </a:ext>
            </a:extLst>
          </p:cNvPr>
          <p:cNvSpPr/>
          <p:nvPr/>
        </p:nvSpPr>
        <p:spPr>
          <a:xfrm>
            <a:off x="7188115" y="465"/>
            <a:ext cx="274056" cy="2280621"/>
          </a:xfrm>
          <a:prstGeom prst="rect">
            <a:avLst/>
          </a:prstGeom>
          <a:solidFill>
            <a:srgbClr val="E90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F6539-AB1E-4FDE-A426-18AF73FC4A3B}"/>
              </a:ext>
            </a:extLst>
          </p:cNvPr>
          <p:cNvSpPr/>
          <p:nvPr/>
        </p:nvSpPr>
        <p:spPr>
          <a:xfrm>
            <a:off x="7699104" y="465"/>
            <a:ext cx="274056" cy="2280621"/>
          </a:xfrm>
          <a:prstGeom prst="rect">
            <a:avLst/>
          </a:prstGeom>
          <a:solidFill>
            <a:srgbClr val="BED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6B9B7-6E48-49FA-95AC-28D85EDBD974}"/>
              </a:ext>
            </a:extLst>
          </p:cNvPr>
          <p:cNvSpPr/>
          <p:nvPr/>
        </p:nvSpPr>
        <p:spPr>
          <a:xfrm>
            <a:off x="8210093" y="465"/>
            <a:ext cx="274056" cy="2280621"/>
          </a:xfrm>
          <a:prstGeom prst="rect">
            <a:avLst/>
          </a:prstGeom>
          <a:solidFill>
            <a:srgbClr val="F5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B1BBA9-29D6-45F0-83F5-D73069DE0458}"/>
              </a:ext>
            </a:extLst>
          </p:cNvPr>
          <p:cNvSpPr/>
          <p:nvPr/>
        </p:nvSpPr>
        <p:spPr>
          <a:xfrm>
            <a:off x="8721080" y="465"/>
            <a:ext cx="274056" cy="2280621"/>
          </a:xfrm>
          <a:prstGeom prst="rect">
            <a:avLst/>
          </a:prstGeom>
          <a:solidFill>
            <a:srgbClr val="078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3AD44-66A6-46CF-9531-F1B3088DFDE0}"/>
              </a:ext>
            </a:extLst>
          </p:cNvPr>
          <p:cNvSpPr txBox="1"/>
          <p:nvPr/>
        </p:nvSpPr>
        <p:spPr>
          <a:xfrm>
            <a:off x="-97508" y="151238"/>
            <a:ext cx="59817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Modern Love Caps" panose="04070805081001020A01" pitchFamily="82" charset="0"/>
              </a:rPr>
              <a:t>Les collectivités : des leviers pour encourager le mouvement dans l’espace public</a:t>
            </a:r>
          </a:p>
          <a:p>
            <a:pPr algn="ctr"/>
            <a:endParaRPr lang="fr-FR" sz="800" dirty="0">
              <a:solidFill>
                <a:schemeClr val="bg1"/>
              </a:solidFill>
              <a:latin typeface="Modern Love Caps" panose="04070805081001020A01" pitchFamily="8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AED9A1E-2BFF-4909-AA84-723D48396E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54" y="2664100"/>
            <a:ext cx="2054711" cy="906673"/>
          </a:xfrm>
          <a:prstGeom prst="rect">
            <a:avLst/>
          </a:prstGeom>
        </p:spPr>
      </p:pic>
      <p:sp>
        <p:nvSpPr>
          <p:cNvPr id="21" name="Titre 4">
            <a:extLst>
              <a:ext uri="{FF2B5EF4-FFF2-40B4-BE49-F238E27FC236}">
                <a16:creationId xmlns:a16="http://schemas.microsoft.com/office/drawing/2014/main" id="{55199F18-1592-4577-AF08-DE3FDB07BA3B}"/>
              </a:ext>
            </a:extLst>
          </p:cNvPr>
          <p:cNvSpPr txBox="1">
            <a:spLocks/>
          </p:cNvSpPr>
          <p:nvPr/>
        </p:nvSpPr>
        <p:spPr>
          <a:xfrm>
            <a:off x="4949393" y="4191451"/>
            <a:ext cx="5499421" cy="1778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Les espaces publics : des déterminants de la qualité de vie des habitants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CAUE de l’Allier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29/09/2022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D11A4E4F-EF58-EB28-B6F6-9380F2DC2316}"/>
              </a:ext>
            </a:extLst>
          </p:cNvPr>
          <p:cNvSpPr/>
          <p:nvPr/>
        </p:nvSpPr>
        <p:spPr>
          <a:xfrm>
            <a:off x="-97508" y="2523917"/>
            <a:ext cx="7559675" cy="5035758"/>
          </a:xfrm>
          <a:prstGeom prst="rt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95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 : coins arrondis 120">
            <a:extLst>
              <a:ext uri="{FF2B5EF4-FFF2-40B4-BE49-F238E27FC236}">
                <a16:creationId xmlns:a16="http://schemas.microsoft.com/office/drawing/2014/main" id="{FF509484-9394-40C9-9DDC-E906BA57B7C4}"/>
              </a:ext>
            </a:extLst>
          </p:cNvPr>
          <p:cNvSpPr/>
          <p:nvPr/>
        </p:nvSpPr>
        <p:spPr>
          <a:xfrm>
            <a:off x="48929" y="1397433"/>
            <a:ext cx="10597513" cy="32224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386032"/>
            <a:ext cx="80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dern Love Caps" panose="04070805081001020A01" pitchFamily="82" charset="0"/>
              </a:rPr>
              <a:t>3- Diagnostic territorial APS/sédentarité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27" y="164200"/>
            <a:ext cx="1249785" cy="551487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4D9AFA1-B52C-47E4-97F2-79A3CF2192C2}"/>
              </a:ext>
            </a:extLst>
          </p:cNvPr>
          <p:cNvSpPr/>
          <p:nvPr/>
        </p:nvSpPr>
        <p:spPr>
          <a:xfrm>
            <a:off x="3530920" y="2275663"/>
            <a:ext cx="1633642" cy="689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214E6DB-28AC-4A50-8DE9-BBF47295350D}"/>
              </a:ext>
            </a:extLst>
          </p:cNvPr>
          <p:cNvSpPr/>
          <p:nvPr/>
        </p:nvSpPr>
        <p:spPr>
          <a:xfrm>
            <a:off x="5923699" y="2285468"/>
            <a:ext cx="1633642" cy="689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314F2C2-F0FE-437B-96CB-4E43B4B14997}"/>
              </a:ext>
            </a:extLst>
          </p:cNvPr>
          <p:cNvGrpSpPr/>
          <p:nvPr/>
        </p:nvGrpSpPr>
        <p:grpSpPr>
          <a:xfrm>
            <a:off x="1762842" y="2256082"/>
            <a:ext cx="1633642" cy="738664"/>
            <a:chOff x="433698" y="2846382"/>
            <a:chExt cx="1633642" cy="738664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1F9D647-F96B-4CF7-93D2-2BAB2C1AECCA}"/>
                </a:ext>
              </a:extLst>
            </p:cNvPr>
            <p:cNvSpPr/>
            <p:nvPr/>
          </p:nvSpPr>
          <p:spPr>
            <a:xfrm>
              <a:off x="433698" y="2858887"/>
              <a:ext cx="1633642" cy="68938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D682E87-3CEC-47B5-BFAD-2448DD66F75B}"/>
                </a:ext>
              </a:extLst>
            </p:cNvPr>
            <p:cNvSpPr txBox="1"/>
            <p:nvPr/>
          </p:nvSpPr>
          <p:spPr>
            <a:xfrm>
              <a:off x="521882" y="2846382"/>
              <a:ext cx="14560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Ressources documentaires des territoires</a:t>
              </a: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3979492C-4E23-410C-AC7F-874E63395878}"/>
              </a:ext>
            </a:extLst>
          </p:cNvPr>
          <p:cNvSpPr txBox="1"/>
          <p:nvPr/>
        </p:nvSpPr>
        <p:spPr>
          <a:xfrm>
            <a:off x="3512527" y="2280531"/>
            <a:ext cx="1633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Analyse de données territoriales existantes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D1B6F04-0785-470D-A5F3-411DDFEE89CE}"/>
              </a:ext>
            </a:extLst>
          </p:cNvPr>
          <p:cNvSpPr txBox="1"/>
          <p:nvPr/>
        </p:nvSpPr>
        <p:spPr>
          <a:xfrm>
            <a:off x="5910878" y="2373781"/>
            <a:ext cx="163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Enquêtes / collecte d’informations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0333ADF-2643-4486-8B44-A77753B809FB}"/>
              </a:ext>
            </a:extLst>
          </p:cNvPr>
          <p:cNvSpPr txBox="1"/>
          <p:nvPr/>
        </p:nvSpPr>
        <p:spPr>
          <a:xfrm>
            <a:off x="3454867" y="3053622"/>
            <a:ext cx="1809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</a:rPr>
              <a:t>- E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quipements sportifs  </a:t>
            </a:r>
            <a:b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lubs, associations, licences</a:t>
            </a:r>
          </a:p>
          <a:p>
            <a:pPr algn="ctr"/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éplacements actifs : aménagements, pratiques (domicile-travail)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BFF0665-D262-4DB9-8E27-C5AF519D4B05}"/>
              </a:ext>
            </a:extLst>
          </p:cNvPr>
          <p:cNvSpPr txBox="1"/>
          <p:nvPr/>
        </p:nvSpPr>
        <p:spPr>
          <a:xfrm>
            <a:off x="1681519" y="3075394"/>
            <a:ext cx="1791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ocuments de planification intégrant des 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politiques favorables à l’activité physique et à la lutte contre la sédentarité</a:t>
            </a:r>
            <a:endParaRPr lang="fr-FR" sz="1200" dirty="0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68774210-7E45-4B08-B593-42D24DB14C59}"/>
              </a:ext>
            </a:extLst>
          </p:cNvPr>
          <p:cNvGrpSpPr/>
          <p:nvPr/>
        </p:nvGrpSpPr>
        <p:grpSpPr>
          <a:xfrm>
            <a:off x="8621788" y="2944296"/>
            <a:ext cx="1680041" cy="437316"/>
            <a:chOff x="2061027" y="5969546"/>
            <a:chExt cx="1695087" cy="689382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92E3C754-B8FB-4B7E-B6A7-D3A90DCAAAC5}"/>
                </a:ext>
              </a:extLst>
            </p:cNvPr>
            <p:cNvSpPr/>
            <p:nvPr/>
          </p:nvSpPr>
          <p:spPr>
            <a:xfrm>
              <a:off x="2122472" y="5969546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31817D7-8A92-4BF7-BA4A-EB09970C4EF3}"/>
                </a:ext>
              </a:extLst>
            </p:cNvPr>
            <p:cNvSpPr txBox="1"/>
            <p:nvPr/>
          </p:nvSpPr>
          <p:spPr>
            <a:xfrm>
              <a:off x="2061027" y="6137567"/>
              <a:ext cx="1633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Elus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E25D73F2-22A6-41CF-83EC-25AED4A58532}"/>
              </a:ext>
            </a:extLst>
          </p:cNvPr>
          <p:cNvSpPr txBox="1"/>
          <p:nvPr/>
        </p:nvSpPr>
        <p:spPr>
          <a:xfrm rot="5400000">
            <a:off x="8773398" y="4704302"/>
            <a:ext cx="34532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Approche participative et partagée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5B97AAB-F4FE-4006-A7E3-A287DA7052CF}"/>
              </a:ext>
            </a:extLst>
          </p:cNvPr>
          <p:cNvSpPr/>
          <p:nvPr/>
        </p:nvSpPr>
        <p:spPr>
          <a:xfrm>
            <a:off x="2247349" y="6005018"/>
            <a:ext cx="430302" cy="26766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945D55E4-4D6D-4B02-BED8-D352C02CC26E}"/>
              </a:ext>
            </a:extLst>
          </p:cNvPr>
          <p:cNvGrpSpPr/>
          <p:nvPr/>
        </p:nvGrpSpPr>
        <p:grpSpPr>
          <a:xfrm>
            <a:off x="1274589" y="5793577"/>
            <a:ext cx="1059361" cy="960531"/>
            <a:chOff x="1972326" y="5566398"/>
            <a:chExt cx="1060038" cy="572472"/>
          </a:xfrm>
        </p:grpSpPr>
        <p:sp>
          <p:nvSpPr>
            <p:cNvPr id="88" name="Rectangle : coins arrondis 87">
              <a:extLst>
                <a:ext uri="{FF2B5EF4-FFF2-40B4-BE49-F238E27FC236}">
                  <a16:creationId xmlns:a16="http://schemas.microsoft.com/office/drawing/2014/main" id="{3FD42C49-FC7C-4256-85F8-58B63A7C4910}"/>
                </a:ext>
              </a:extLst>
            </p:cNvPr>
            <p:cNvSpPr/>
            <p:nvPr/>
          </p:nvSpPr>
          <p:spPr>
            <a:xfrm>
              <a:off x="2035300" y="5566398"/>
              <a:ext cx="905236" cy="4212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D2021E7-F89C-454D-A921-3061C11EC61E}"/>
                </a:ext>
              </a:extLst>
            </p:cNvPr>
            <p:cNvSpPr txBox="1"/>
            <p:nvPr/>
          </p:nvSpPr>
          <p:spPr>
            <a:xfrm>
              <a:off x="1972326" y="5615650"/>
              <a:ext cx="1060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Diagnostic territorial</a:t>
              </a:r>
            </a:p>
          </p:txBody>
        </p:sp>
      </p:grp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82626BAA-6BF0-4B98-899E-64B002B04141}"/>
              </a:ext>
            </a:extLst>
          </p:cNvPr>
          <p:cNvSpPr/>
          <p:nvPr/>
        </p:nvSpPr>
        <p:spPr>
          <a:xfrm>
            <a:off x="8559797" y="2189585"/>
            <a:ext cx="2069051" cy="5279563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CCD8B6F3-2F40-4550-BD0C-E3B64E2C6439}"/>
              </a:ext>
            </a:extLst>
          </p:cNvPr>
          <p:cNvGrpSpPr/>
          <p:nvPr/>
        </p:nvGrpSpPr>
        <p:grpSpPr>
          <a:xfrm>
            <a:off x="8578181" y="3426293"/>
            <a:ext cx="1825172" cy="621897"/>
            <a:chOff x="7627879" y="3704588"/>
            <a:chExt cx="1825172" cy="689382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1ADACB12-524C-4ECC-8C9F-6702E43C66DB}"/>
                </a:ext>
              </a:extLst>
            </p:cNvPr>
            <p:cNvSpPr/>
            <p:nvPr/>
          </p:nvSpPr>
          <p:spPr>
            <a:xfrm>
              <a:off x="7723500" y="3704588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7F46254C-FD7A-4F0F-A608-665632328D4E}"/>
                </a:ext>
              </a:extLst>
            </p:cNvPr>
            <p:cNvSpPr txBox="1"/>
            <p:nvPr/>
          </p:nvSpPr>
          <p:spPr>
            <a:xfrm>
              <a:off x="7627879" y="3772282"/>
              <a:ext cx="1825172" cy="57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Professionnels / personnes ressources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CB8D47CE-5714-4034-BB2E-3D103D15C395}"/>
              </a:ext>
            </a:extLst>
          </p:cNvPr>
          <p:cNvGrpSpPr/>
          <p:nvPr/>
        </p:nvGrpSpPr>
        <p:grpSpPr>
          <a:xfrm>
            <a:off x="8685855" y="4777750"/>
            <a:ext cx="1609536" cy="476653"/>
            <a:chOff x="5682490" y="5879534"/>
            <a:chExt cx="1641313" cy="689382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E4155C08-443D-4505-A52F-3B488B766376}"/>
                </a:ext>
              </a:extLst>
            </p:cNvPr>
            <p:cNvSpPr/>
            <p:nvPr/>
          </p:nvSpPr>
          <p:spPr>
            <a:xfrm>
              <a:off x="5682490" y="5879534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5C56E94-C1AB-483F-B98E-EE6330BF77F2}"/>
                </a:ext>
              </a:extLst>
            </p:cNvPr>
            <p:cNvSpPr txBox="1"/>
            <p:nvPr/>
          </p:nvSpPr>
          <p:spPr>
            <a:xfrm>
              <a:off x="5690161" y="6055799"/>
              <a:ext cx="1633642" cy="32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Institutions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3C6B0CF-3C0C-4D53-A49C-7029DB35190D}"/>
              </a:ext>
            </a:extLst>
          </p:cNvPr>
          <p:cNvGrpSpPr/>
          <p:nvPr/>
        </p:nvGrpSpPr>
        <p:grpSpPr>
          <a:xfrm>
            <a:off x="8675706" y="5978941"/>
            <a:ext cx="1641167" cy="667425"/>
            <a:chOff x="5670199" y="5879534"/>
            <a:chExt cx="1645933" cy="689382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3657806-2795-4C2C-B621-0C4087095E03}"/>
                </a:ext>
              </a:extLst>
            </p:cNvPr>
            <p:cNvSpPr/>
            <p:nvPr/>
          </p:nvSpPr>
          <p:spPr>
            <a:xfrm>
              <a:off x="5682490" y="5879534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1F51E36-8F2E-4034-A1DB-9705616D2F09}"/>
                </a:ext>
              </a:extLst>
            </p:cNvPr>
            <p:cNvSpPr txBox="1"/>
            <p:nvPr/>
          </p:nvSpPr>
          <p:spPr>
            <a:xfrm>
              <a:off x="5670199" y="5986565"/>
              <a:ext cx="1633642" cy="54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Comité de suivi / de pilotage</a:t>
              </a:r>
            </a:p>
          </p:txBody>
        </p:sp>
      </p:grpSp>
      <p:sp>
        <p:nvSpPr>
          <p:cNvPr id="53" name="Flèche : droite 52">
            <a:extLst>
              <a:ext uri="{FF2B5EF4-FFF2-40B4-BE49-F238E27FC236}">
                <a16:creationId xmlns:a16="http://schemas.microsoft.com/office/drawing/2014/main" id="{8EEF5ED9-3DC5-4859-9148-8DFC60DAED15}"/>
              </a:ext>
            </a:extLst>
          </p:cNvPr>
          <p:cNvSpPr/>
          <p:nvPr/>
        </p:nvSpPr>
        <p:spPr>
          <a:xfrm rot="5400000">
            <a:off x="9219317" y="5454434"/>
            <a:ext cx="662217" cy="3747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F69E0D42-CCDC-484F-9CB7-FFC485630C5B}"/>
              </a:ext>
            </a:extLst>
          </p:cNvPr>
          <p:cNvGrpSpPr/>
          <p:nvPr/>
        </p:nvGrpSpPr>
        <p:grpSpPr>
          <a:xfrm>
            <a:off x="8693377" y="6709751"/>
            <a:ext cx="1641167" cy="667425"/>
            <a:chOff x="5670199" y="5879534"/>
            <a:chExt cx="1645933" cy="689382"/>
          </a:xfrm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92050595-6678-4EF7-89AC-510014C1975A}"/>
                </a:ext>
              </a:extLst>
            </p:cNvPr>
            <p:cNvSpPr/>
            <p:nvPr/>
          </p:nvSpPr>
          <p:spPr>
            <a:xfrm>
              <a:off x="5682490" y="5879534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61252A7-F6BB-4EB6-9F36-0C7C85F5F891}"/>
                </a:ext>
              </a:extLst>
            </p:cNvPr>
            <p:cNvSpPr txBox="1"/>
            <p:nvPr/>
          </p:nvSpPr>
          <p:spPr>
            <a:xfrm>
              <a:off x="5670199" y="5955767"/>
              <a:ext cx="1633642" cy="540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Groupes de travail spécifiques</a:t>
              </a: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6BCDE78F-759C-4F37-A626-1D27DEB4DFE0}"/>
              </a:ext>
            </a:extLst>
          </p:cNvPr>
          <p:cNvGrpSpPr/>
          <p:nvPr/>
        </p:nvGrpSpPr>
        <p:grpSpPr>
          <a:xfrm>
            <a:off x="4523855" y="5920141"/>
            <a:ext cx="1365051" cy="523220"/>
            <a:chOff x="5309037" y="5542459"/>
            <a:chExt cx="1622915" cy="523220"/>
          </a:xfrm>
        </p:grpSpPr>
        <p:sp>
          <p:nvSpPr>
            <p:cNvPr id="100" name="Rectangle : coins arrondis 99">
              <a:extLst>
                <a:ext uri="{FF2B5EF4-FFF2-40B4-BE49-F238E27FC236}">
                  <a16:creationId xmlns:a16="http://schemas.microsoft.com/office/drawing/2014/main" id="{88B25949-F22E-42FF-BF88-9007588D8F76}"/>
                </a:ext>
              </a:extLst>
            </p:cNvPr>
            <p:cNvSpPr/>
            <p:nvPr/>
          </p:nvSpPr>
          <p:spPr>
            <a:xfrm>
              <a:off x="5478362" y="5568009"/>
              <a:ext cx="1258625" cy="4212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52ECAA6-4313-423A-8117-A82AE034EE37}"/>
                </a:ext>
              </a:extLst>
            </p:cNvPr>
            <p:cNvSpPr txBox="1"/>
            <p:nvPr/>
          </p:nvSpPr>
          <p:spPr>
            <a:xfrm>
              <a:off x="5309037" y="5542459"/>
              <a:ext cx="1622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Priorisation </a:t>
              </a:r>
              <a:br>
                <a:rPr lang="fr-FR" sz="1400" dirty="0"/>
              </a:br>
              <a:r>
                <a:rPr lang="fr-FR" sz="1400" dirty="0"/>
                <a:t>des actions</a:t>
              </a:r>
            </a:p>
          </p:txBody>
        </p:sp>
      </p:grp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1B98242B-5BDB-4B3A-B02F-46DBA88C7E7A}"/>
              </a:ext>
            </a:extLst>
          </p:cNvPr>
          <p:cNvSpPr/>
          <p:nvPr/>
        </p:nvSpPr>
        <p:spPr>
          <a:xfrm rot="5400000">
            <a:off x="5900501" y="3091990"/>
            <a:ext cx="493515" cy="2592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5E5A0F72-D71D-43D9-ADCB-1ED80BE5244E}"/>
              </a:ext>
            </a:extLst>
          </p:cNvPr>
          <p:cNvSpPr/>
          <p:nvPr/>
        </p:nvSpPr>
        <p:spPr>
          <a:xfrm rot="5400000">
            <a:off x="7063626" y="3084139"/>
            <a:ext cx="493515" cy="2592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F2583C4-D41E-4A3E-BA0E-D8AE931E7487}"/>
              </a:ext>
            </a:extLst>
          </p:cNvPr>
          <p:cNvGrpSpPr/>
          <p:nvPr/>
        </p:nvGrpSpPr>
        <p:grpSpPr>
          <a:xfrm>
            <a:off x="5376671" y="3602022"/>
            <a:ext cx="1295368" cy="386560"/>
            <a:chOff x="4848437" y="5366224"/>
            <a:chExt cx="1295368" cy="386560"/>
          </a:xfrm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553CCFF0-A2C0-40E8-B56F-F39FDA32A37E}"/>
                </a:ext>
              </a:extLst>
            </p:cNvPr>
            <p:cNvSpPr/>
            <p:nvPr/>
          </p:nvSpPr>
          <p:spPr>
            <a:xfrm>
              <a:off x="4887098" y="5366224"/>
              <a:ext cx="1256707" cy="3865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701BD55-8ED2-4281-936D-723399C7DDC4}"/>
                </a:ext>
              </a:extLst>
            </p:cNvPr>
            <p:cNvSpPr txBox="1"/>
            <p:nvPr/>
          </p:nvSpPr>
          <p:spPr>
            <a:xfrm>
              <a:off x="4848437" y="5420462"/>
              <a:ext cx="1295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Questionnaires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71C555EB-4316-4E4E-AC22-C89131E4B413}"/>
              </a:ext>
            </a:extLst>
          </p:cNvPr>
          <p:cNvGrpSpPr/>
          <p:nvPr/>
        </p:nvGrpSpPr>
        <p:grpSpPr>
          <a:xfrm>
            <a:off x="6758834" y="3599780"/>
            <a:ext cx="1295368" cy="386560"/>
            <a:chOff x="4848437" y="5366224"/>
            <a:chExt cx="1295368" cy="38656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88CAA7E1-B3F2-4980-90D3-98F279684602}"/>
                </a:ext>
              </a:extLst>
            </p:cNvPr>
            <p:cNvSpPr/>
            <p:nvPr/>
          </p:nvSpPr>
          <p:spPr>
            <a:xfrm>
              <a:off x="4887098" y="5366224"/>
              <a:ext cx="1256707" cy="38656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C729F2D-6D09-4F2E-B1EE-4E26914E59CD}"/>
                </a:ext>
              </a:extLst>
            </p:cNvPr>
            <p:cNvSpPr txBox="1"/>
            <p:nvPr/>
          </p:nvSpPr>
          <p:spPr>
            <a:xfrm>
              <a:off x="4848437" y="5420462"/>
              <a:ext cx="1295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Entretiens</a:t>
              </a:r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D75F8626-5703-44E9-B874-C9768DD2D350}"/>
              </a:ext>
            </a:extLst>
          </p:cNvPr>
          <p:cNvGrpSpPr/>
          <p:nvPr/>
        </p:nvGrpSpPr>
        <p:grpSpPr>
          <a:xfrm>
            <a:off x="8609290" y="4094786"/>
            <a:ext cx="1825172" cy="621897"/>
            <a:chOff x="7647294" y="3704588"/>
            <a:chExt cx="1825172" cy="689382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BB4FED70-AF98-4D5D-A997-AC1490C276B6}"/>
                </a:ext>
              </a:extLst>
            </p:cNvPr>
            <p:cNvSpPr/>
            <p:nvPr/>
          </p:nvSpPr>
          <p:spPr>
            <a:xfrm>
              <a:off x="7723500" y="3704588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4C552017-71B8-40BE-A202-356A070DF9CD}"/>
                </a:ext>
              </a:extLst>
            </p:cNvPr>
            <p:cNvSpPr txBox="1"/>
            <p:nvPr/>
          </p:nvSpPr>
          <p:spPr>
            <a:xfrm>
              <a:off x="7647294" y="3807210"/>
              <a:ext cx="1825172" cy="57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Habitants du </a:t>
              </a:r>
              <a:br>
                <a:rPr lang="fr-FR" sz="1400" dirty="0"/>
              </a:br>
              <a:r>
                <a:rPr lang="fr-FR" sz="1400" dirty="0"/>
                <a:t>territoire</a:t>
              </a:r>
            </a:p>
          </p:txBody>
        </p:sp>
      </p:grp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805C73FB-EBEF-4E06-84DC-E66337F98D08}"/>
              </a:ext>
            </a:extLst>
          </p:cNvPr>
          <p:cNvSpPr/>
          <p:nvPr/>
        </p:nvSpPr>
        <p:spPr>
          <a:xfrm>
            <a:off x="5281839" y="3469214"/>
            <a:ext cx="2899001" cy="68938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A033B1F-841F-4238-A2EE-87FCB69D3A13}"/>
              </a:ext>
            </a:extLst>
          </p:cNvPr>
          <p:cNvCxnSpPr>
            <a:cxnSpLocks/>
          </p:cNvCxnSpPr>
          <p:nvPr/>
        </p:nvCxnSpPr>
        <p:spPr>
          <a:xfrm flipH="1">
            <a:off x="8178356" y="3235924"/>
            <a:ext cx="527276" cy="342793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14CE1C6-3F05-49C4-B861-4F33359E3E5A}"/>
              </a:ext>
            </a:extLst>
          </p:cNvPr>
          <p:cNvCxnSpPr>
            <a:cxnSpLocks/>
          </p:cNvCxnSpPr>
          <p:nvPr/>
        </p:nvCxnSpPr>
        <p:spPr>
          <a:xfrm flipH="1">
            <a:off x="8180840" y="3774149"/>
            <a:ext cx="507121" cy="0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A492B12-B285-46C7-9F9E-718675943B03}"/>
              </a:ext>
            </a:extLst>
          </p:cNvPr>
          <p:cNvCxnSpPr>
            <a:cxnSpLocks/>
          </p:cNvCxnSpPr>
          <p:nvPr/>
        </p:nvCxnSpPr>
        <p:spPr>
          <a:xfrm flipH="1" flipV="1">
            <a:off x="8188362" y="3968868"/>
            <a:ext cx="499599" cy="377048"/>
          </a:xfrm>
          <a:prstGeom prst="straightConnector1">
            <a:avLst/>
          </a:prstGeom>
          <a:ln w="1905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 : coins arrondis 82">
            <a:extLst>
              <a:ext uri="{FF2B5EF4-FFF2-40B4-BE49-F238E27FC236}">
                <a16:creationId xmlns:a16="http://schemas.microsoft.com/office/drawing/2014/main" id="{BFC31BCA-B172-4D11-B662-2D9FC18F20AA}"/>
              </a:ext>
            </a:extLst>
          </p:cNvPr>
          <p:cNvSpPr/>
          <p:nvPr/>
        </p:nvSpPr>
        <p:spPr>
          <a:xfrm>
            <a:off x="1765929" y="3074827"/>
            <a:ext cx="1630555" cy="118777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6B6FBFD6-DDC0-4DDA-8C8F-D73682FFB922}"/>
              </a:ext>
            </a:extLst>
          </p:cNvPr>
          <p:cNvSpPr/>
          <p:nvPr/>
        </p:nvSpPr>
        <p:spPr>
          <a:xfrm>
            <a:off x="3518579" y="3058076"/>
            <a:ext cx="1692025" cy="117876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A9C2AD8B-B188-467D-9F67-158978F88E98}"/>
              </a:ext>
            </a:extLst>
          </p:cNvPr>
          <p:cNvSpPr txBox="1"/>
          <p:nvPr/>
        </p:nvSpPr>
        <p:spPr>
          <a:xfrm rot="16200000">
            <a:off x="342329" y="3233434"/>
            <a:ext cx="22411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1"/>
                </a:solidFill>
              </a:rPr>
              <a:t>Description de l’offre et des pratiques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D771F3C5-27B9-4524-AD16-6A33322EA73F}"/>
              </a:ext>
            </a:extLst>
          </p:cNvPr>
          <p:cNvSpPr/>
          <p:nvPr/>
        </p:nvSpPr>
        <p:spPr>
          <a:xfrm>
            <a:off x="5281839" y="4257252"/>
            <a:ext cx="2906523" cy="80632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23B2B49-967F-44BC-8CA8-028613E26DB9}"/>
              </a:ext>
            </a:extLst>
          </p:cNvPr>
          <p:cNvSpPr txBox="1"/>
          <p:nvPr/>
        </p:nvSpPr>
        <p:spPr>
          <a:xfrm>
            <a:off x="5211818" y="4262605"/>
            <a:ext cx="3045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</a:rPr>
              <a:t>- Niveau d’activité physique et de sédentarité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</a:rPr>
              <a:t>- Perceptions, freins, motivations à la pratique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</a:rPr>
              <a:t>- Pratiques et perceptions des professionnels</a:t>
            </a:r>
          </a:p>
          <a:p>
            <a:pPr algn="ctr"/>
            <a:r>
              <a:rPr lang="fr-FR" sz="1200" dirty="0">
                <a:latin typeface="Calibri" panose="020F0502020204030204" pitchFamily="34" charset="0"/>
              </a:rPr>
              <a:t>- Politiques territoriales</a:t>
            </a:r>
            <a:endParaRPr lang="fr-FR" sz="1200" dirty="0"/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2B777769-2E82-4A5F-9EE2-8B222B403792}"/>
              </a:ext>
            </a:extLst>
          </p:cNvPr>
          <p:cNvGrpSpPr/>
          <p:nvPr/>
        </p:nvGrpSpPr>
        <p:grpSpPr>
          <a:xfrm>
            <a:off x="2611301" y="5911754"/>
            <a:ext cx="1699152" cy="523220"/>
            <a:chOff x="3555505" y="5534072"/>
            <a:chExt cx="1746513" cy="523220"/>
          </a:xfrm>
        </p:grpSpPr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37C9B32A-CE4F-4906-8BF8-B61438FF302B}"/>
                </a:ext>
              </a:extLst>
            </p:cNvPr>
            <p:cNvSpPr/>
            <p:nvPr/>
          </p:nvSpPr>
          <p:spPr>
            <a:xfrm>
              <a:off x="3639018" y="5579145"/>
              <a:ext cx="1576489" cy="4212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A32D0697-2667-49DB-80F7-BC040F4521CE}"/>
                </a:ext>
              </a:extLst>
            </p:cNvPr>
            <p:cNvSpPr txBox="1"/>
            <p:nvPr/>
          </p:nvSpPr>
          <p:spPr>
            <a:xfrm>
              <a:off x="3555505" y="5534072"/>
              <a:ext cx="17465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Forces, faiblesses, atouts, opportunités </a:t>
              </a:r>
            </a:p>
          </p:txBody>
        </p:sp>
      </p:grpSp>
      <p:sp>
        <p:nvSpPr>
          <p:cNvPr id="104" name="Flèche : droite 103">
            <a:extLst>
              <a:ext uri="{FF2B5EF4-FFF2-40B4-BE49-F238E27FC236}">
                <a16:creationId xmlns:a16="http://schemas.microsoft.com/office/drawing/2014/main" id="{7B73D683-A4CB-493F-8160-A5C33B7BD4D0}"/>
              </a:ext>
            </a:extLst>
          </p:cNvPr>
          <p:cNvSpPr/>
          <p:nvPr/>
        </p:nvSpPr>
        <p:spPr>
          <a:xfrm>
            <a:off x="4226833" y="6017991"/>
            <a:ext cx="430302" cy="26766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566AF0E8-7AEF-444D-8ACE-1253BBC15E0B}"/>
              </a:ext>
            </a:extLst>
          </p:cNvPr>
          <p:cNvGrpSpPr/>
          <p:nvPr/>
        </p:nvGrpSpPr>
        <p:grpSpPr>
          <a:xfrm>
            <a:off x="7247048" y="5919226"/>
            <a:ext cx="1275951" cy="523220"/>
            <a:chOff x="5309037" y="5532520"/>
            <a:chExt cx="1602014" cy="523220"/>
          </a:xfrm>
        </p:grpSpPr>
        <p:sp>
          <p:nvSpPr>
            <p:cNvPr id="106" name="Rectangle : coins arrondis 105">
              <a:extLst>
                <a:ext uri="{FF2B5EF4-FFF2-40B4-BE49-F238E27FC236}">
                  <a16:creationId xmlns:a16="http://schemas.microsoft.com/office/drawing/2014/main" id="{3C6F1D16-6B60-471E-A940-8D3D3B620E1B}"/>
                </a:ext>
              </a:extLst>
            </p:cNvPr>
            <p:cNvSpPr/>
            <p:nvPr/>
          </p:nvSpPr>
          <p:spPr>
            <a:xfrm>
              <a:off x="5478362" y="5568009"/>
              <a:ext cx="1258625" cy="4212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AF46E688-3A7A-4F02-82A4-7C6300F59849}"/>
                </a:ext>
              </a:extLst>
            </p:cNvPr>
            <p:cNvSpPr txBox="1"/>
            <p:nvPr/>
          </p:nvSpPr>
          <p:spPr>
            <a:xfrm>
              <a:off x="5309037" y="5532520"/>
              <a:ext cx="160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Evaluation </a:t>
              </a:r>
              <a:br>
                <a:rPr lang="fr-FR" sz="1400" dirty="0"/>
              </a:br>
              <a:r>
                <a:rPr lang="fr-FR" sz="1400" dirty="0"/>
                <a:t>des actions</a:t>
              </a:r>
            </a:p>
          </p:txBody>
        </p:sp>
      </p:grpSp>
      <p:sp>
        <p:nvSpPr>
          <p:cNvPr id="108" name="Flèche : droite 107">
            <a:extLst>
              <a:ext uri="{FF2B5EF4-FFF2-40B4-BE49-F238E27FC236}">
                <a16:creationId xmlns:a16="http://schemas.microsoft.com/office/drawing/2014/main" id="{72AB0B59-12A6-4000-A024-EF1CB36BB2A0}"/>
              </a:ext>
            </a:extLst>
          </p:cNvPr>
          <p:cNvSpPr/>
          <p:nvPr/>
        </p:nvSpPr>
        <p:spPr>
          <a:xfrm>
            <a:off x="6954246" y="6021041"/>
            <a:ext cx="430302" cy="26766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C535635E-DC8D-4B86-ABA9-08A5340F0FC0}"/>
              </a:ext>
            </a:extLst>
          </p:cNvPr>
          <p:cNvGrpSpPr/>
          <p:nvPr/>
        </p:nvGrpSpPr>
        <p:grpSpPr>
          <a:xfrm>
            <a:off x="8682688" y="2299435"/>
            <a:ext cx="1602014" cy="590570"/>
            <a:chOff x="5682490" y="5879534"/>
            <a:chExt cx="1633642" cy="689382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96A6AE16-5AC5-4B20-8BDA-BB543EE12292}"/>
                </a:ext>
              </a:extLst>
            </p:cNvPr>
            <p:cNvSpPr/>
            <p:nvPr/>
          </p:nvSpPr>
          <p:spPr>
            <a:xfrm>
              <a:off x="5682490" y="5879534"/>
              <a:ext cx="1633642" cy="6893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376DFDF5-68CE-4075-AC9C-B39631467C25}"/>
                </a:ext>
              </a:extLst>
            </p:cNvPr>
            <p:cNvSpPr txBox="1"/>
            <p:nvPr/>
          </p:nvSpPr>
          <p:spPr>
            <a:xfrm>
              <a:off x="5682490" y="5962615"/>
              <a:ext cx="1633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Experts scientifiques</a:t>
              </a:r>
            </a:p>
          </p:txBody>
        </p:sp>
      </p:grpSp>
      <p:sp>
        <p:nvSpPr>
          <p:cNvPr id="114" name="Rectangle : coins arrondis 113">
            <a:extLst>
              <a:ext uri="{FF2B5EF4-FFF2-40B4-BE49-F238E27FC236}">
                <a16:creationId xmlns:a16="http://schemas.microsoft.com/office/drawing/2014/main" id="{79B2A1A5-AD83-40ED-9337-7FA36CA8B9AB}"/>
              </a:ext>
            </a:extLst>
          </p:cNvPr>
          <p:cNvSpPr/>
          <p:nvPr/>
        </p:nvSpPr>
        <p:spPr>
          <a:xfrm>
            <a:off x="1225668" y="2189585"/>
            <a:ext cx="7272131" cy="308754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39DAE71F-2984-4CF2-A01A-832489A8814E}"/>
              </a:ext>
            </a:extLst>
          </p:cNvPr>
          <p:cNvSpPr txBox="1"/>
          <p:nvPr/>
        </p:nvSpPr>
        <p:spPr>
          <a:xfrm>
            <a:off x="3042367" y="6577985"/>
            <a:ext cx="39462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4"/>
                </a:solidFill>
              </a:rPr>
              <a:t>Du diagnostic à l’évaluation des actions</a:t>
            </a:r>
          </a:p>
        </p:txBody>
      </p:sp>
      <p:sp>
        <p:nvSpPr>
          <p:cNvPr id="116" name="Rectangle : coins arrondis 115">
            <a:extLst>
              <a:ext uri="{FF2B5EF4-FFF2-40B4-BE49-F238E27FC236}">
                <a16:creationId xmlns:a16="http://schemas.microsoft.com/office/drawing/2014/main" id="{8E68B504-9F19-4C4B-A476-B68DEB8F38F5}"/>
              </a:ext>
            </a:extLst>
          </p:cNvPr>
          <p:cNvSpPr/>
          <p:nvPr/>
        </p:nvSpPr>
        <p:spPr>
          <a:xfrm>
            <a:off x="1225859" y="5357317"/>
            <a:ext cx="7272131" cy="1537720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5587D57-3FA4-43E5-8FD1-8DA32F1AC1DD}"/>
              </a:ext>
            </a:extLst>
          </p:cNvPr>
          <p:cNvSpPr txBox="1"/>
          <p:nvPr/>
        </p:nvSpPr>
        <p:spPr>
          <a:xfrm rot="16200000">
            <a:off x="-887738" y="4450592"/>
            <a:ext cx="22411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accent6"/>
                </a:solidFill>
              </a:rPr>
              <a:t>Approche parcours</a:t>
            </a:r>
          </a:p>
        </p:txBody>
      </p:sp>
      <p:sp>
        <p:nvSpPr>
          <p:cNvPr id="118" name="Rectangle : coins arrondis 117">
            <a:extLst>
              <a:ext uri="{FF2B5EF4-FFF2-40B4-BE49-F238E27FC236}">
                <a16:creationId xmlns:a16="http://schemas.microsoft.com/office/drawing/2014/main" id="{5184EF95-CFE6-4D3B-8838-6513F9383FBE}"/>
              </a:ext>
            </a:extLst>
          </p:cNvPr>
          <p:cNvSpPr/>
          <p:nvPr/>
        </p:nvSpPr>
        <p:spPr>
          <a:xfrm>
            <a:off x="59395" y="2189585"/>
            <a:ext cx="1103075" cy="527952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9D0F4572-CCEC-4B3C-B85A-7D6FA36B6D28}"/>
              </a:ext>
            </a:extLst>
          </p:cNvPr>
          <p:cNvSpPr txBox="1"/>
          <p:nvPr/>
        </p:nvSpPr>
        <p:spPr>
          <a:xfrm>
            <a:off x="1341778" y="1400969"/>
            <a:ext cx="87339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des objectifs, du périmètre, </a:t>
            </a:r>
            <a:r>
              <a:rPr lang="fr-FR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</a:t>
            </a:r>
            <a:r>
              <a:rPr lang="fr-FR" sz="15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niveau d’observation, de la population cible et des acteurs</a:t>
            </a:r>
            <a:endParaRPr lang="fr-FR" sz="1500" b="1" dirty="0">
              <a:solidFill>
                <a:schemeClr val="bg1"/>
              </a:solidFill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7FA00B24-729F-45B9-BBCF-70B058AFDBD3}"/>
              </a:ext>
            </a:extLst>
          </p:cNvPr>
          <p:cNvSpPr txBox="1"/>
          <p:nvPr/>
        </p:nvSpPr>
        <p:spPr>
          <a:xfrm>
            <a:off x="1867824" y="7054011"/>
            <a:ext cx="62018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Approche territoire : définition de typologies de territoires</a:t>
            </a:r>
          </a:p>
        </p:txBody>
      </p:sp>
      <p:sp>
        <p:nvSpPr>
          <p:cNvPr id="123" name="Rectangle : coins arrondis 122">
            <a:extLst>
              <a:ext uri="{FF2B5EF4-FFF2-40B4-BE49-F238E27FC236}">
                <a16:creationId xmlns:a16="http://schemas.microsoft.com/office/drawing/2014/main" id="{C399ABAD-BB3B-4194-90B0-4FBBF32795EF}"/>
              </a:ext>
            </a:extLst>
          </p:cNvPr>
          <p:cNvSpPr/>
          <p:nvPr/>
        </p:nvSpPr>
        <p:spPr>
          <a:xfrm>
            <a:off x="1229174" y="6987001"/>
            <a:ext cx="7272131" cy="482107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127" name="Flèche : droite rayée 126">
            <a:extLst>
              <a:ext uri="{FF2B5EF4-FFF2-40B4-BE49-F238E27FC236}">
                <a16:creationId xmlns:a16="http://schemas.microsoft.com/office/drawing/2014/main" id="{232E2074-565D-46DB-8FC4-8B10AF5B411B}"/>
              </a:ext>
            </a:extLst>
          </p:cNvPr>
          <p:cNvSpPr/>
          <p:nvPr/>
        </p:nvSpPr>
        <p:spPr>
          <a:xfrm rot="7888878">
            <a:off x="2015534" y="5123831"/>
            <a:ext cx="1084487" cy="523220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2D86BCBD-2831-46A2-AA31-5C9E457A1E3D}"/>
              </a:ext>
            </a:extLst>
          </p:cNvPr>
          <p:cNvSpPr/>
          <p:nvPr/>
        </p:nvSpPr>
        <p:spPr>
          <a:xfrm>
            <a:off x="49458" y="1788996"/>
            <a:ext cx="10597513" cy="322247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4B2744A5-4318-44AF-9430-E60945ED4503}"/>
              </a:ext>
            </a:extLst>
          </p:cNvPr>
          <p:cNvSpPr txBox="1"/>
          <p:nvPr/>
        </p:nvSpPr>
        <p:spPr>
          <a:xfrm>
            <a:off x="1816642" y="1792665"/>
            <a:ext cx="7097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>
                    <a:lumMod val="50000"/>
                  </a:schemeClr>
                </a:solidFill>
              </a:rPr>
              <a:t>Description du territoire, de ses services, de sa population et de son état de santé</a:t>
            </a:r>
          </a:p>
        </p:txBody>
      </p:sp>
      <p:sp>
        <p:nvSpPr>
          <p:cNvPr id="130" name="Flèche : pentagone 129">
            <a:extLst>
              <a:ext uri="{FF2B5EF4-FFF2-40B4-BE49-F238E27FC236}">
                <a16:creationId xmlns:a16="http://schemas.microsoft.com/office/drawing/2014/main" id="{4454A677-A0F4-436F-93D1-E574B8AE5BF7}"/>
              </a:ext>
            </a:extLst>
          </p:cNvPr>
          <p:cNvSpPr/>
          <p:nvPr/>
        </p:nvSpPr>
        <p:spPr>
          <a:xfrm rot="5400000">
            <a:off x="-1799655" y="4506621"/>
            <a:ext cx="5133555" cy="632480"/>
          </a:xfrm>
          <a:prstGeom prst="homePlate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1" name="Image 130">
            <a:extLst>
              <a:ext uri="{FF2B5EF4-FFF2-40B4-BE49-F238E27FC236}">
                <a16:creationId xmlns:a16="http://schemas.microsoft.com/office/drawing/2014/main" id="{BDE03A6E-8E19-4C7F-AD1C-5F2F7B1FE7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8" y="2281052"/>
            <a:ext cx="477064" cy="477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2923B7A0-ABBE-4E6E-8096-CE3F1C88DB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8" y="2786028"/>
            <a:ext cx="441983" cy="352758"/>
          </a:xfrm>
          <a:prstGeom prst="rect">
            <a:avLst/>
          </a:prstGeom>
        </p:spPr>
      </p:pic>
      <p:pic>
        <p:nvPicPr>
          <p:cNvPr id="134" name="Image 133">
            <a:extLst>
              <a:ext uri="{FF2B5EF4-FFF2-40B4-BE49-F238E27FC236}">
                <a16:creationId xmlns:a16="http://schemas.microsoft.com/office/drawing/2014/main" id="{C31DC494-E464-4014-BCA3-5D7314B489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922" t="30776" r="48436" b="58195"/>
          <a:stretch/>
        </p:blipFill>
        <p:spPr>
          <a:xfrm>
            <a:off x="540836" y="3195055"/>
            <a:ext cx="489091" cy="456797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309C7D76-E69F-46FA-A812-BFB36B92A3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210" t="45823" r="73989" b="39466"/>
          <a:stretch/>
        </p:blipFill>
        <p:spPr>
          <a:xfrm>
            <a:off x="608906" y="3671688"/>
            <a:ext cx="385813" cy="469415"/>
          </a:xfrm>
          <a:prstGeom prst="rect">
            <a:avLst/>
          </a:prstGeom>
        </p:spPr>
      </p:pic>
      <p:pic>
        <p:nvPicPr>
          <p:cNvPr id="136" name="Image 135">
            <a:extLst>
              <a:ext uri="{FF2B5EF4-FFF2-40B4-BE49-F238E27FC236}">
                <a16:creationId xmlns:a16="http://schemas.microsoft.com/office/drawing/2014/main" id="{D93D15AC-14DB-4AF9-A055-AE54FB525BF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0" y="6523967"/>
            <a:ext cx="501082" cy="448225"/>
          </a:xfrm>
          <a:prstGeom prst="rect">
            <a:avLst/>
          </a:prstGeom>
        </p:spPr>
      </p:pic>
      <p:pic>
        <p:nvPicPr>
          <p:cNvPr id="137" name="Image 136" descr="Une image contenant texte, signe, extérieur, lisant&#10;&#10;Description générée automatiquement">
            <a:extLst>
              <a:ext uri="{FF2B5EF4-FFF2-40B4-BE49-F238E27FC236}">
                <a16:creationId xmlns:a16="http://schemas.microsoft.com/office/drawing/2014/main" id="{BD381AF9-527B-4044-895E-AB3006456E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5" y="5927274"/>
            <a:ext cx="536951" cy="536951"/>
          </a:xfrm>
          <a:prstGeom prst="rect">
            <a:avLst/>
          </a:prstGeom>
        </p:spPr>
      </p:pic>
      <p:pic>
        <p:nvPicPr>
          <p:cNvPr id="138" name="Image 1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077C09-09B4-46B7-8600-7CF3846B32A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biLevel thresh="75000"/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74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32"/>
          <a:stretch/>
        </p:blipFill>
        <p:spPr>
          <a:xfrm>
            <a:off x="555798" y="5327838"/>
            <a:ext cx="452809" cy="536951"/>
          </a:xfrm>
          <a:prstGeom prst="rect">
            <a:avLst/>
          </a:prstGeom>
        </p:spPr>
      </p:pic>
      <p:pic>
        <p:nvPicPr>
          <p:cNvPr id="139" name="Image 138">
            <a:extLst>
              <a:ext uri="{FF2B5EF4-FFF2-40B4-BE49-F238E27FC236}">
                <a16:creationId xmlns:a16="http://schemas.microsoft.com/office/drawing/2014/main" id="{CFA52C76-FB9F-4A96-8CF4-9A1A69D527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1172" t="63017" r="32656" b="15417"/>
          <a:stretch/>
        </p:blipFill>
        <p:spPr>
          <a:xfrm>
            <a:off x="519885" y="4170638"/>
            <a:ext cx="266059" cy="570179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6A544F9A-9E42-4226-B979-50535EB76C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413" t="30971" r="56936" b="33925"/>
          <a:stretch/>
        </p:blipFill>
        <p:spPr>
          <a:xfrm>
            <a:off x="797666" y="4185780"/>
            <a:ext cx="207326" cy="535159"/>
          </a:xfrm>
          <a:prstGeom prst="rect">
            <a:avLst/>
          </a:prstGeom>
        </p:spPr>
      </p:pic>
      <p:pic>
        <p:nvPicPr>
          <p:cNvPr id="143" name="Image 142">
            <a:extLst>
              <a:ext uri="{FF2B5EF4-FFF2-40B4-BE49-F238E27FC236}">
                <a16:creationId xmlns:a16="http://schemas.microsoft.com/office/drawing/2014/main" id="{4BECFF06-4A73-4848-BFFF-8AE19F51DE0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0" y="4754365"/>
            <a:ext cx="535159" cy="535159"/>
          </a:xfrm>
          <a:prstGeom prst="rect">
            <a:avLst/>
          </a:prstGeom>
        </p:spPr>
      </p:pic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AD2B6EB6-FB4E-49A2-AC27-A535FE9209D9}"/>
              </a:ext>
            </a:extLst>
          </p:cNvPr>
          <p:cNvGrpSpPr/>
          <p:nvPr/>
        </p:nvGrpSpPr>
        <p:grpSpPr>
          <a:xfrm>
            <a:off x="6127622" y="5908600"/>
            <a:ext cx="869939" cy="555626"/>
            <a:chOff x="5402786" y="5533747"/>
            <a:chExt cx="1398701" cy="523220"/>
          </a:xfrm>
        </p:grpSpPr>
        <p:sp>
          <p:nvSpPr>
            <p:cNvPr id="110" name="Rectangle : coins arrondis 109">
              <a:extLst>
                <a:ext uri="{FF2B5EF4-FFF2-40B4-BE49-F238E27FC236}">
                  <a16:creationId xmlns:a16="http://schemas.microsoft.com/office/drawing/2014/main" id="{A1ADEAB8-A2F9-4545-A73A-3894B31DA24A}"/>
                </a:ext>
              </a:extLst>
            </p:cNvPr>
            <p:cNvSpPr/>
            <p:nvPr/>
          </p:nvSpPr>
          <p:spPr>
            <a:xfrm>
              <a:off x="5478362" y="5568009"/>
              <a:ext cx="1258625" cy="4212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72205B4-DF50-4695-A80A-3939DD0214B5}"/>
                </a:ext>
              </a:extLst>
            </p:cNvPr>
            <p:cNvSpPr txBox="1"/>
            <p:nvPr/>
          </p:nvSpPr>
          <p:spPr>
            <a:xfrm>
              <a:off x="5402786" y="5533747"/>
              <a:ext cx="13987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Mise en œuvre</a:t>
              </a:r>
            </a:p>
          </p:txBody>
        </p:sp>
      </p:grpSp>
      <p:sp>
        <p:nvSpPr>
          <p:cNvPr id="124" name="Flèche : droite 123">
            <a:extLst>
              <a:ext uri="{FF2B5EF4-FFF2-40B4-BE49-F238E27FC236}">
                <a16:creationId xmlns:a16="http://schemas.microsoft.com/office/drawing/2014/main" id="{4921BF8A-ACF0-4CD2-BC93-A7322C12B4B4}"/>
              </a:ext>
            </a:extLst>
          </p:cNvPr>
          <p:cNvSpPr/>
          <p:nvPr/>
        </p:nvSpPr>
        <p:spPr>
          <a:xfrm>
            <a:off x="5732247" y="6032108"/>
            <a:ext cx="430302" cy="26766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4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80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Diagnostic territorial APS/sédentarité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7857798-DA1D-48D1-2FED-768BBDE96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51" y="1702396"/>
            <a:ext cx="8207895" cy="504419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E4476A06-36B8-5C39-9DCE-32628F2B00E8}"/>
              </a:ext>
            </a:extLst>
          </p:cNvPr>
          <p:cNvSpPr txBox="1"/>
          <p:nvPr/>
        </p:nvSpPr>
        <p:spPr>
          <a:xfrm>
            <a:off x="8969868" y="1646263"/>
            <a:ext cx="1632289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781A2"/>
                </a:solidFill>
              </a:rPr>
              <a:t>Entretiens </a:t>
            </a:r>
            <a:br>
              <a:rPr lang="fr-FR" sz="1400" b="1" dirty="0"/>
            </a:br>
            <a:r>
              <a:rPr lang="fr-FR" sz="1300" b="1" dirty="0"/>
              <a:t>- Elus</a:t>
            </a:r>
            <a:br>
              <a:rPr lang="fr-FR" sz="1300" b="1" dirty="0"/>
            </a:br>
            <a:r>
              <a:rPr lang="fr-FR" sz="1300" b="1" dirty="0"/>
              <a:t>- Professionnels dans les domaines de l’APS, de la santé , de l’éducation, de la petite enfance, du social…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D865769-2DE0-724D-F12C-5CCEAB9E7F01}"/>
              </a:ext>
            </a:extLst>
          </p:cNvPr>
          <p:cNvSpPr txBox="1"/>
          <p:nvPr/>
        </p:nvSpPr>
        <p:spPr>
          <a:xfrm>
            <a:off x="8966529" y="3560067"/>
            <a:ext cx="163228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781A2"/>
                </a:solidFill>
              </a:rPr>
              <a:t>Questionnaires</a:t>
            </a:r>
          </a:p>
          <a:p>
            <a:r>
              <a:rPr lang="fr-FR" sz="1300" b="1" dirty="0"/>
              <a:t>- Associations</a:t>
            </a:r>
          </a:p>
          <a:p>
            <a:r>
              <a:rPr lang="fr-FR" sz="1300" b="1" dirty="0"/>
              <a:t>- Communes</a:t>
            </a:r>
          </a:p>
          <a:p>
            <a:r>
              <a:rPr lang="fr-FR" sz="1300" b="1" dirty="0"/>
              <a:t>- Population générale adulte</a:t>
            </a:r>
            <a:br>
              <a:rPr lang="fr-FR" sz="1300" b="1" dirty="0"/>
            </a:br>
            <a:r>
              <a:rPr lang="fr-FR" sz="1300" b="1" dirty="0"/>
              <a:t>- Elèves</a:t>
            </a:r>
            <a:br>
              <a:rPr lang="fr-FR" sz="1300" b="1" dirty="0"/>
            </a:br>
            <a:r>
              <a:rPr lang="fr-FR" sz="1300" b="1" dirty="0"/>
              <a:t>- Enseignants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C4B00D8-AC07-DB02-4B52-E8F6D3F0C813}"/>
              </a:ext>
            </a:extLst>
          </p:cNvPr>
          <p:cNvSpPr txBox="1"/>
          <p:nvPr/>
        </p:nvSpPr>
        <p:spPr>
          <a:xfrm>
            <a:off x="38598" y="7129727"/>
            <a:ext cx="1069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781A2"/>
                </a:solidFill>
              </a:rPr>
              <a:t>Rapport du diagnostic à Billom Communauté: </a:t>
            </a:r>
            <a:r>
              <a:rPr lang="fr-FR" dirty="0">
                <a:solidFill>
                  <a:srgbClr val="0781A2"/>
                </a:solidFill>
                <a:hlinkClick r:id="rId5"/>
              </a:rPr>
              <a:t>https://onaps.fr/experimentation-a-billom-communaute/</a:t>
            </a:r>
            <a:r>
              <a:rPr lang="fr-FR" dirty="0">
                <a:solidFill>
                  <a:srgbClr val="0781A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57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80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Diagnostic territorial APS/sédentarité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6E5B692-3932-6B68-4B9F-5A07DEF08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6" t="25219" r="18176" b="16718"/>
          <a:stretch/>
        </p:blipFill>
        <p:spPr bwMode="auto">
          <a:xfrm>
            <a:off x="909150" y="1537620"/>
            <a:ext cx="8736496" cy="5758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23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80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Diagnostic territorial APS/sédentarité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33E26FBC-842D-BB10-726D-81CDD767F415}"/>
              </a:ext>
            </a:extLst>
          </p:cNvPr>
          <p:cNvSpPr txBox="1"/>
          <p:nvPr/>
        </p:nvSpPr>
        <p:spPr>
          <a:xfrm>
            <a:off x="476311" y="1469911"/>
            <a:ext cx="9739190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781A2"/>
                </a:solidFill>
              </a:rPr>
              <a:t>Suites du diagnostic pour le territoire de Billom Communauté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Fort engagement des élus et des acteurs du territoire en faveur de l’AP et de la lutte contre la sédentarité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Création d’une antenne de Maison Sport Santé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Financement sur plusieurs années d’une personne ressource pour mettre en œuvre le plan d’action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Prescription d’activité physique adaptée (ateliers passerelles vers une reprise d’AP)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Mobilités actives: projet de Schéma d’élaboration de pistes cyclables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AP/sédentarité en milieu professionnel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AP/sédentarité en milieu scolaire (sensibilisation enseignants scolaires)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781A2"/>
                </a:solidFill>
              </a:rPr>
              <a:t>Suites du diagnostic pour l’Onaps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/>
              <a:t>Réalisation d’un guide méthodologique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réaliser un diagnostic sur l’APS/sédentarité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14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80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Ce que peut apporter l’Onaps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33E26FBC-842D-BB10-726D-81CDD767F415}"/>
              </a:ext>
            </a:extLst>
          </p:cNvPr>
          <p:cNvSpPr txBox="1"/>
          <p:nvPr/>
        </p:nvSpPr>
        <p:spPr>
          <a:xfrm>
            <a:off x="261124" y="1347250"/>
            <a:ext cx="10430689" cy="60072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1700" b="1" dirty="0">
                <a:solidFill>
                  <a:srgbClr val="0781A2"/>
                </a:solidFill>
              </a:rPr>
              <a:t>Une vulgarisation des connaissances / des éléments de plaidoyer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Rubrique « AP et sédentarité » du site internet : </a:t>
            </a: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https://onaps.fr/</a:t>
            </a: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Bulletins thématiques (prochain: sur le Design actif) : </a:t>
            </a:r>
            <a:r>
              <a:rPr lang="fr-FR" sz="1700" dirty="0">
                <a:hlinkClick r:id="rId5"/>
              </a:rPr>
              <a:t>https://onaps.fr/debout-linfo/</a:t>
            </a:r>
            <a:r>
              <a:rPr lang="fr-FR" sz="17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Colloque annuel (prochain, 17/11 : activité physique et sportive des femmes) : </a:t>
            </a: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https://onaps.fr/colloque-actives/</a:t>
            </a: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000" dirty="0"/>
          </a:p>
          <a:p>
            <a:pPr>
              <a:lnSpc>
                <a:spcPct val="150000"/>
              </a:lnSpc>
            </a:pPr>
            <a:r>
              <a:rPr lang="fr-FR" sz="1700" b="1" dirty="0">
                <a:solidFill>
                  <a:srgbClr val="0781A2"/>
                </a:solidFill>
              </a:rPr>
              <a:t>Des outils et des ressources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Infographies, quizz, vidéos pédagogiques, interviews, outils d’évaluation : rubrique « Boîte à outils » du site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Fiches actions réalisées en partenariat avec Paris 2024 et des experts nationaux (ex: pratique en milieu rural, développement des mobilités actives…) : </a:t>
            </a:r>
            <a:r>
              <a:rPr lang="fr-FR" sz="1700" dirty="0">
                <a:hlinkClick r:id="rId7"/>
              </a:rPr>
              <a:t>https://onaps.fr/fiches-actions/</a:t>
            </a:r>
            <a:r>
              <a:rPr lang="fr-FR" sz="17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Bonnes pratiques / actions inspirantes pour les territoires : </a:t>
            </a:r>
            <a:r>
              <a:rPr lang="fr-FR" sz="1700" dirty="0">
                <a:hlinkClick r:id="rId8"/>
              </a:rPr>
              <a:t>https://onaps.fr/un-pour-tous-et-tout-ce-qui-bouge/</a:t>
            </a:r>
            <a:r>
              <a:rPr lang="fr-FR" sz="17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Newsletter (actualités et ressources) : </a:t>
            </a:r>
            <a:r>
              <a:rPr lang="fr-FR" sz="1700" dirty="0">
                <a:hlinkClick r:id="rId9"/>
              </a:rPr>
              <a:t>https://onaps.fr/sabonner-a-la-newsletter/</a:t>
            </a:r>
            <a:r>
              <a:rPr lang="fr-FR" sz="17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Rapports d’études et de diagnostics : </a:t>
            </a:r>
            <a:r>
              <a:rPr lang="fr-FR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rubrique « AP et sédentarité » du site internet</a:t>
            </a:r>
            <a:endParaRPr lang="fr-FR" sz="1700" dirty="0"/>
          </a:p>
          <a:p>
            <a:pPr>
              <a:lnSpc>
                <a:spcPct val="150000"/>
              </a:lnSpc>
            </a:pPr>
            <a:endParaRPr lang="fr-FR" sz="1000" b="1" dirty="0">
              <a:solidFill>
                <a:srgbClr val="0781A2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700" b="1" dirty="0">
                <a:solidFill>
                  <a:srgbClr val="0781A2"/>
                </a:solidFill>
              </a:rPr>
              <a:t>Un accompagnement pour la réalisation de diagnostics territoriaux sur l’activité physique et la sédentarité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700" dirty="0"/>
              <a:t>Selon la méthodologie du diagnostic réalisé à Billom Communauté : </a:t>
            </a:r>
            <a:r>
              <a:rPr lang="fr-FR" sz="1700" dirty="0">
                <a:hlinkClick r:id="rId10"/>
              </a:rPr>
              <a:t>https://onaps.fr/experimentation-a-billom-communaute/</a:t>
            </a:r>
            <a:r>
              <a:rPr lang="fr-FR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9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FAF01D2-A0A0-415B-81FF-74C9B597B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8" y="2865128"/>
            <a:ext cx="3979905" cy="1756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70D06C-5EC9-4BDD-AEA1-EAE74DD8A8B5}"/>
              </a:ext>
            </a:extLst>
          </p:cNvPr>
          <p:cNvSpPr/>
          <p:nvPr/>
        </p:nvSpPr>
        <p:spPr>
          <a:xfrm>
            <a:off x="0" y="1"/>
            <a:ext cx="10691813" cy="162440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AE8972B-5552-40D6-A1C0-675DC08B7945}"/>
              </a:ext>
            </a:extLst>
          </p:cNvPr>
          <p:cNvGrpSpPr/>
          <p:nvPr/>
        </p:nvGrpSpPr>
        <p:grpSpPr>
          <a:xfrm>
            <a:off x="6530459" y="1183335"/>
            <a:ext cx="2318010" cy="756000"/>
            <a:chOff x="4964390" y="1183335"/>
            <a:chExt cx="2318010" cy="75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D2F1F9-7926-468E-AFE2-B9A0FE6737FE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38ED0F-DF7F-430A-A5C6-CD7F6E838F3F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58676C-4B32-469B-B2CA-45460106C74C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97948E-D430-4302-AF6C-07E893C06A60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91FC81-2E0E-4AF3-86BB-05BD1B3F96F8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C9365137-4830-416A-B9BE-1BD2371F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972" y="3232642"/>
            <a:ext cx="2004234" cy="5105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240191-4E13-496B-95D5-61AF9CC68B6A}"/>
              </a:ext>
            </a:extLst>
          </p:cNvPr>
          <p:cNvSpPr txBox="1"/>
          <p:nvPr/>
        </p:nvSpPr>
        <p:spPr>
          <a:xfrm>
            <a:off x="6385973" y="3857572"/>
            <a:ext cx="26562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NOUS TROUVER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Faculté de médecine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28 place Henri Dunant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63000 CLERMONT-FERRAND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NOUS CONTACTER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04 73 17 82 19</a:t>
            </a:r>
          </a:p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contact@onaps.fr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77F7B3B-BBCE-49CD-8834-65CBBAF23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07" y="5380052"/>
            <a:ext cx="2072699" cy="121771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E89B4AB-0E69-4376-96EB-865402BDB1BD}"/>
              </a:ext>
            </a:extLst>
          </p:cNvPr>
          <p:cNvSpPr txBox="1"/>
          <p:nvPr/>
        </p:nvSpPr>
        <p:spPr>
          <a:xfrm>
            <a:off x="3273207" y="5085251"/>
            <a:ext cx="1325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Soutenu par le</a:t>
            </a:r>
          </a:p>
        </p:txBody>
      </p:sp>
    </p:spTree>
    <p:extLst>
      <p:ext uri="{BB962C8B-B14F-4D97-AF65-F5344CB8AC3E}">
        <p14:creationId xmlns:p14="http://schemas.microsoft.com/office/powerpoint/2010/main" val="37601912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80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Introduction : quelques repères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A0F8E6C-53CA-F538-4713-DE28A5BBD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6" t="26377" r="34355" b="24347"/>
          <a:stretch/>
        </p:blipFill>
        <p:spPr>
          <a:xfrm>
            <a:off x="2245063" y="1442611"/>
            <a:ext cx="6201686" cy="59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5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80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Introduction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6298B3-FEF8-5A21-D9F2-294D8E2C1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93" t="23768" r="19864" b="16087"/>
          <a:stretch/>
        </p:blipFill>
        <p:spPr>
          <a:xfrm>
            <a:off x="568405" y="1806253"/>
            <a:ext cx="9588228" cy="55886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85EFA3-B371-7AE7-BD13-2B54F86D87BA}"/>
              </a:ext>
            </a:extLst>
          </p:cNvPr>
          <p:cNvSpPr txBox="1"/>
          <p:nvPr/>
        </p:nvSpPr>
        <p:spPr>
          <a:xfrm>
            <a:off x="501275" y="1381896"/>
            <a:ext cx="96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781A2"/>
                </a:solidFill>
              </a:rPr>
              <a:t>10 repères pour bouger efficacement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7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9051" y="151590"/>
            <a:ext cx="801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1- Politiques publiques favorables </a:t>
            </a:r>
            <a:b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</a:br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au mouvement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72C2C8-98ED-CEF2-E93C-F40D53B072AC}"/>
              </a:ext>
            </a:extLst>
          </p:cNvPr>
          <p:cNvSpPr txBox="1"/>
          <p:nvPr/>
        </p:nvSpPr>
        <p:spPr>
          <a:xfrm>
            <a:off x="183067" y="1537619"/>
            <a:ext cx="54371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781A2"/>
                </a:solidFill>
              </a:rPr>
              <a:t>Echelle communale/intercommunale</a:t>
            </a:r>
          </a:p>
          <a:p>
            <a:r>
              <a:rPr lang="fr-FR" sz="1600" dirty="0"/>
              <a:t>• Schéma de Cohérence Territoriale (SCOT)</a:t>
            </a:r>
          </a:p>
          <a:p>
            <a:r>
              <a:rPr lang="fr-FR" sz="1600" dirty="0"/>
              <a:t>• Plan local d’urbanisme (PLU) ou PLUI</a:t>
            </a:r>
          </a:p>
          <a:p>
            <a:r>
              <a:rPr lang="fr-FR" sz="1600" dirty="0"/>
              <a:t>• Projet d’aménagement et de développement durables (PADD) </a:t>
            </a:r>
          </a:p>
          <a:p>
            <a:r>
              <a:rPr lang="fr-FR" sz="1600" dirty="0"/>
              <a:t>• Plan climat air énergie territorial (PCAET) </a:t>
            </a:r>
          </a:p>
          <a:p>
            <a:r>
              <a:rPr lang="fr-FR" sz="1600" dirty="0"/>
              <a:t>• Agenda 21 </a:t>
            </a:r>
          </a:p>
          <a:p>
            <a:r>
              <a:rPr lang="fr-FR" sz="1600" dirty="0"/>
              <a:t>• Contrat local de santé (CLS)</a:t>
            </a:r>
          </a:p>
          <a:p>
            <a:r>
              <a:rPr lang="fr-FR" sz="1600" dirty="0"/>
              <a:t>• Atelier Santé Ville (ASV) </a:t>
            </a:r>
          </a:p>
          <a:p>
            <a:r>
              <a:rPr lang="fr-FR" sz="1600" dirty="0"/>
              <a:t>• Schéma d’équipements sportifs </a:t>
            </a:r>
          </a:p>
          <a:p>
            <a:r>
              <a:rPr lang="fr-FR" sz="1600" dirty="0"/>
              <a:t>• Plan de Déplacement Urbain (PDU) </a:t>
            </a:r>
          </a:p>
          <a:p>
            <a:r>
              <a:rPr lang="fr-FR" sz="1600" dirty="0"/>
              <a:t>• Schéma directeur cyclable </a:t>
            </a:r>
          </a:p>
          <a:p>
            <a:r>
              <a:rPr lang="fr-FR" sz="1600" dirty="0"/>
              <a:t>• Plan piéton </a:t>
            </a:r>
          </a:p>
          <a:p>
            <a:r>
              <a:rPr lang="fr-FR" sz="1600" dirty="0"/>
              <a:t>• Plans de déplacements établissement scolaire (PDES)</a:t>
            </a:r>
          </a:p>
          <a:p>
            <a:r>
              <a:rPr lang="fr-FR" sz="1600" dirty="0"/>
              <a:t>• Contrat de Ville </a:t>
            </a:r>
          </a:p>
          <a:p>
            <a:r>
              <a:rPr lang="fr-FR" sz="1600" dirty="0"/>
              <a:t>• Projet éducatif territorial, Programme local de l’habitat (PLH)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5CD41E-C778-F0D1-91A2-41D58D6C3D26}"/>
              </a:ext>
            </a:extLst>
          </p:cNvPr>
          <p:cNvSpPr txBox="1"/>
          <p:nvPr/>
        </p:nvSpPr>
        <p:spPr>
          <a:xfrm>
            <a:off x="5873058" y="1488086"/>
            <a:ext cx="45576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781A2"/>
                </a:solidFill>
              </a:rPr>
              <a:t>Echelle départementale</a:t>
            </a:r>
          </a:p>
          <a:p>
            <a:r>
              <a:rPr lang="fr-FR" sz="1600" dirty="0"/>
              <a:t>• Schéma Départemental d’Accessibilité des Services au Public </a:t>
            </a:r>
          </a:p>
          <a:p>
            <a:r>
              <a:rPr lang="fr-FR" sz="1600" dirty="0"/>
              <a:t>• Plan départemental des Espaces, Sites et Itinéraires (PDESI) </a:t>
            </a:r>
          </a:p>
          <a:p>
            <a:r>
              <a:rPr lang="fr-FR" sz="1600" dirty="0"/>
              <a:t>• Plan Départemental des Itinéraires de Promenade et de Randonnée (PDIPR)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31EA2F-0283-959A-DD66-3996870C74AC}"/>
              </a:ext>
            </a:extLst>
          </p:cNvPr>
          <p:cNvSpPr txBox="1"/>
          <p:nvPr/>
        </p:nvSpPr>
        <p:spPr>
          <a:xfrm>
            <a:off x="5833863" y="3445834"/>
            <a:ext cx="47486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rgbClr val="0781A2"/>
                </a:solidFill>
              </a:rPr>
              <a:t>Echelle régionale</a:t>
            </a:r>
          </a:p>
          <a:p>
            <a:r>
              <a:rPr lang="fr-FR" sz="1600" dirty="0"/>
              <a:t>• Schéma régional de développement du sport (SRDS) </a:t>
            </a:r>
          </a:p>
          <a:p>
            <a:r>
              <a:rPr lang="fr-FR" sz="1600" dirty="0"/>
              <a:t>• Plan Régional Sport Santé Bien-Etre (PRSSBE) </a:t>
            </a:r>
          </a:p>
          <a:p>
            <a:r>
              <a:rPr lang="fr-FR" sz="1600" dirty="0"/>
              <a:t>• Projet Régional de Santé (PRS), Plan Régional Santé Environnement (PRSE) </a:t>
            </a:r>
          </a:p>
          <a:p>
            <a:r>
              <a:rPr lang="fr-FR" sz="1600" dirty="0"/>
              <a:t>• Schéma régional d’aménagement, de développement durable et d’égalité des territoires (SRADDET) </a:t>
            </a:r>
          </a:p>
          <a:p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2CE4CAD-0D69-0922-702D-8AC8D6DA7445}"/>
              </a:ext>
            </a:extLst>
          </p:cNvPr>
          <p:cNvSpPr txBox="1"/>
          <p:nvPr/>
        </p:nvSpPr>
        <p:spPr>
          <a:xfrm>
            <a:off x="352193" y="6445626"/>
            <a:ext cx="10078496" cy="400110"/>
          </a:xfrm>
          <a:prstGeom prst="rect">
            <a:avLst/>
          </a:prstGeom>
          <a:noFill/>
          <a:ln w="28575">
            <a:solidFill>
              <a:srgbClr val="0781A2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781A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fr-FR" sz="2000" dirty="0">
                <a:solidFill>
                  <a:srgbClr val="0781A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olitiques intersectorielles : santé publique, aménagement urbain, transports, environnement...</a:t>
            </a:r>
            <a:endParaRPr lang="fr-FR" sz="2000" dirty="0">
              <a:solidFill>
                <a:srgbClr val="0781A2"/>
              </a:solidFill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3727D4E-7126-BC7E-54E3-2E075DF37F70}"/>
              </a:ext>
            </a:extLst>
          </p:cNvPr>
          <p:cNvSpPr/>
          <p:nvPr/>
        </p:nvSpPr>
        <p:spPr>
          <a:xfrm>
            <a:off x="4962293" y="5505262"/>
            <a:ext cx="657923" cy="828631"/>
          </a:xfrm>
          <a:prstGeom prst="downArrow">
            <a:avLst/>
          </a:prstGeom>
          <a:solidFill>
            <a:srgbClr val="0781A2"/>
          </a:solidFill>
          <a:ln>
            <a:solidFill>
              <a:srgbClr val="078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64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104942"/>
            <a:ext cx="801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Les collectivités territoriales : </a:t>
            </a:r>
            <a:b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</a:br>
            <a:r>
              <a:rPr lang="fr-FR" sz="3600" dirty="0">
                <a:solidFill>
                  <a:schemeClr val="bg1"/>
                </a:solidFill>
                <a:latin typeface="Modern Love Caps" panose="04070805081001020A01" pitchFamily="82" charset="0"/>
              </a:rPr>
              <a:t>un rôle majeur pour les mobilités actives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426CE3-9F49-46C4-AAE4-7534AEB2BB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44" y="164776"/>
            <a:ext cx="1249785" cy="5514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AD42E9-8093-6953-FD85-BA239B4AC24E}"/>
              </a:ext>
            </a:extLst>
          </p:cNvPr>
          <p:cNvSpPr txBox="1"/>
          <p:nvPr/>
        </p:nvSpPr>
        <p:spPr>
          <a:xfrm>
            <a:off x="114556" y="1599460"/>
            <a:ext cx="2215844" cy="1819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3" b="1" dirty="0">
                <a:latin typeface="Calibri" pitchFamily="34" charset="0"/>
              </a:rPr>
              <a:t>Environnement bâti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Aménagements des voiries: cheminements piétons et cyclables sécurisés, continus et visibles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Zones de repos avec banc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Parcs, espaces verts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↘ vitesse, zones de circulation apaisée…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02E5E8-90BD-CD78-A84C-AC25215B597B}"/>
              </a:ext>
            </a:extLst>
          </p:cNvPr>
          <p:cNvSpPr txBox="1"/>
          <p:nvPr/>
        </p:nvSpPr>
        <p:spPr>
          <a:xfrm>
            <a:off x="2433902" y="1603673"/>
            <a:ext cx="2825202" cy="1846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3" b="1" dirty="0">
                <a:latin typeface="Calibri" pitchFamily="34" charset="0"/>
              </a:rPr>
              <a:t>Mise en évidence de cheminements et services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Jalonnement en temps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Carte des temps de parcours, points d’intérêt, aménagements…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Circuits urbains balisés (parcs, patrimoine)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Stationnement vélo sécurisé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Vélos en libre-service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B23868-9103-73C7-DEE7-D71DD873B740}"/>
              </a:ext>
            </a:extLst>
          </p:cNvPr>
          <p:cNvSpPr txBox="1"/>
          <p:nvPr/>
        </p:nvSpPr>
        <p:spPr>
          <a:xfrm>
            <a:off x="5362606" y="1607055"/>
            <a:ext cx="1793452" cy="181992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3" b="1" dirty="0">
                <a:latin typeface="Calibri" pitchFamily="34" charset="0"/>
              </a:rPr>
              <a:t>Communication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Itinéraires de promenades, cartes, différents services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</a:rPr>
              <a:t>Code de la route en faveur des piétons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endParaRPr lang="fr-FR" sz="1228" dirty="0">
              <a:latin typeface="Calibri" pitchFamily="34" charset="0"/>
            </a:endParaRPr>
          </a:p>
          <a:p>
            <a:pPr marL="250603" indent="-250603">
              <a:buFont typeface="Arial" panose="020B0604020202020204" pitchFamily="34" charset="0"/>
              <a:buChar char="•"/>
            </a:pPr>
            <a:endParaRPr lang="fr-FR" sz="1228" dirty="0">
              <a:latin typeface="Calibri" pitchFamily="34" charset="0"/>
            </a:endParaRPr>
          </a:p>
          <a:p>
            <a:pPr marL="250603" indent="-250603">
              <a:buFont typeface="Arial" panose="020B0604020202020204" pitchFamily="34" charset="0"/>
              <a:buChar char="•"/>
            </a:pPr>
            <a:endParaRPr lang="fr-FR" sz="1228" dirty="0"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C6E2AB-CDE0-8E72-84FC-8904E3DDD3E6}"/>
              </a:ext>
            </a:extLst>
          </p:cNvPr>
          <p:cNvSpPr/>
          <p:nvPr/>
        </p:nvSpPr>
        <p:spPr>
          <a:xfrm>
            <a:off x="7259560" y="1614017"/>
            <a:ext cx="3372998" cy="1819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403" b="1" dirty="0">
                <a:latin typeface="Calibri" pitchFamily="34" charset="0"/>
                <a:sym typeface="Wingdings"/>
              </a:rPr>
              <a:t>Accompagnement de certains publics</a:t>
            </a:r>
          </a:p>
          <a:p>
            <a:pPr marL="250603" indent="-250603">
              <a:buFont typeface="Arial" panose="020B0604020202020204" pitchFamily="34" charset="0"/>
              <a:buChar char="•"/>
            </a:pPr>
            <a:r>
              <a:rPr lang="fr-FR" sz="1228" dirty="0">
                <a:latin typeface="Calibri" pitchFamily="34" charset="0"/>
                <a:sym typeface="Wingdings"/>
              </a:rPr>
              <a:t>Organisation ou soutien d’actions</a:t>
            </a:r>
          </a:p>
          <a:p>
            <a:r>
              <a:rPr lang="fr-FR" sz="1228" dirty="0">
                <a:latin typeface="Calibri" pitchFamily="34" charset="0"/>
                <a:sym typeface="Wingdings"/>
              </a:rPr>
              <a:t>       - Balades urbaines collectives encadrées</a:t>
            </a:r>
          </a:p>
          <a:p>
            <a:r>
              <a:rPr lang="fr-FR" sz="1228" dirty="0">
                <a:latin typeface="Calibri" pitchFamily="34" charset="0"/>
                <a:sym typeface="Wingdings"/>
              </a:rPr>
              <a:t>       - Défis mobilités / ateliers intergénérationnels</a:t>
            </a:r>
          </a:p>
          <a:p>
            <a:r>
              <a:rPr lang="fr-FR" sz="1228" dirty="0">
                <a:latin typeface="Calibri" pitchFamily="34" charset="0"/>
                <a:sym typeface="Wingdings"/>
              </a:rPr>
              <a:t>       - Pédibus/</a:t>
            </a:r>
            <a:r>
              <a:rPr lang="fr-FR" sz="1228" dirty="0" err="1">
                <a:latin typeface="Calibri" pitchFamily="34" charset="0"/>
                <a:sym typeface="Wingdings"/>
              </a:rPr>
              <a:t>vélobus</a:t>
            </a:r>
            <a:endParaRPr lang="fr-FR" sz="1228" dirty="0">
              <a:latin typeface="Calibri" pitchFamily="34" charset="0"/>
              <a:sym typeface="Wingdings"/>
            </a:endParaRPr>
          </a:p>
          <a:p>
            <a:r>
              <a:rPr lang="fr-FR" sz="1228" dirty="0">
                <a:latin typeface="Calibri" pitchFamily="34" charset="0"/>
                <a:sym typeface="Wingdings"/>
              </a:rPr>
              <a:t>       - Vélo-écoles / prise en main</a:t>
            </a:r>
          </a:p>
          <a:p>
            <a:r>
              <a:rPr lang="fr-FR" sz="1228" dirty="0">
                <a:latin typeface="Calibri" pitchFamily="34" charset="0"/>
                <a:sym typeface="Wingdings"/>
              </a:rPr>
              <a:t>       - Déclinaison d’évènements (fête du vélo…)</a:t>
            </a:r>
          </a:p>
          <a:p>
            <a:endParaRPr lang="fr-FR" sz="1228" dirty="0">
              <a:latin typeface="Calibri" pitchFamily="34" charset="0"/>
              <a:sym typeface="Wingdings"/>
            </a:endParaRPr>
          </a:p>
          <a:p>
            <a:endParaRPr lang="fr-FR" sz="1228" dirty="0">
              <a:latin typeface="Calibri" pitchFamily="34" charset="0"/>
              <a:sym typeface="Wingding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A8D0482-4FEA-AEB7-4C71-DBDEDAA8F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88" t="11440" r="16138" b="13601"/>
          <a:stretch/>
        </p:blipFill>
        <p:spPr>
          <a:xfrm>
            <a:off x="7228091" y="3603327"/>
            <a:ext cx="2267307" cy="16405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F35EA85-A482-CB53-5149-0FF6DE4E87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8" t="29000" r="20075" b="19201"/>
          <a:stretch/>
        </p:blipFill>
        <p:spPr>
          <a:xfrm>
            <a:off x="2658291" y="3733007"/>
            <a:ext cx="2485585" cy="119437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8523FA2-416A-5C22-FC2F-C38778F72AD1}"/>
              </a:ext>
            </a:extLst>
          </p:cNvPr>
          <p:cNvPicPr/>
          <p:nvPr/>
        </p:nvPicPr>
        <p:blipFill rotWithShape="1">
          <a:blip r:embed="rId6"/>
          <a:srcRect l="49768" t="32334" r="27745" b="14462"/>
          <a:stretch/>
        </p:blipFill>
        <p:spPr bwMode="auto">
          <a:xfrm>
            <a:off x="6249116" y="3714556"/>
            <a:ext cx="917687" cy="1199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" descr="Le code de la rue &amp; ses déclinaisons - Rue de l'Avenir">
            <a:extLst>
              <a:ext uri="{FF2B5EF4-FFF2-40B4-BE49-F238E27FC236}">
                <a16:creationId xmlns:a16="http://schemas.microsoft.com/office/drawing/2014/main" id="{BFF9000F-40AF-D17E-065A-17235A7C7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25075"/>
          <a:stretch/>
        </p:blipFill>
        <p:spPr bwMode="auto">
          <a:xfrm>
            <a:off x="5366866" y="3792733"/>
            <a:ext cx="820962" cy="9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Visiter Rouen – musées, cathédrale, idées sorties - Normandie Tourisme">
            <a:extLst>
              <a:ext uri="{FF2B5EF4-FFF2-40B4-BE49-F238E27FC236}">
                <a16:creationId xmlns:a16="http://schemas.microsoft.com/office/drawing/2014/main" id="{23D3CFB8-5AD2-1EED-BB4E-FC556DE6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3" y="3513669"/>
            <a:ext cx="1829730" cy="13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nform@Lyon dans l'App Store">
            <a:extLst>
              <a:ext uri="{FF2B5EF4-FFF2-40B4-BE49-F238E27FC236}">
                <a16:creationId xmlns:a16="http://schemas.microsoft.com/office/drawing/2014/main" id="{9967A6F5-C90F-FA2A-1071-29F5D6CA7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t="20363" r="11739"/>
          <a:stretch/>
        </p:blipFill>
        <p:spPr bwMode="auto">
          <a:xfrm>
            <a:off x="9666436" y="3630818"/>
            <a:ext cx="529544" cy="11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335FB23-CC7A-1608-A503-A691226CC67A}"/>
              </a:ext>
            </a:extLst>
          </p:cNvPr>
          <p:cNvSpPr txBox="1"/>
          <p:nvPr/>
        </p:nvSpPr>
        <p:spPr>
          <a:xfrm>
            <a:off x="1337970" y="6312328"/>
            <a:ext cx="7611812" cy="707886"/>
          </a:xfrm>
          <a:prstGeom prst="rect">
            <a:avLst/>
          </a:prstGeom>
          <a:noFill/>
          <a:ln w="28575">
            <a:solidFill>
              <a:srgbClr val="0781A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781A2"/>
                </a:solidFill>
                <a:latin typeface="Calibri" panose="020F0502020204030204" pitchFamily="34" charset="0"/>
              </a:rPr>
              <a:t>Créer un environnement favorable à la marche et au vélo pour tous, et lever les freins psychologiques et physiques</a:t>
            </a:r>
          </a:p>
        </p:txBody>
      </p:sp>
      <p:sp>
        <p:nvSpPr>
          <p:cNvPr id="28" name="Flèche : bas 27">
            <a:extLst>
              <a:ext uri="{FF2B5EF4-FFF2-40B4-BE49-F238E27FC236}">
                <a16:creationId xmlns:a16="http://schemas.microsoft.com/office/drawing/2014/main" id="{6ACD15DE-21C8-4EED-6AC2-474B4481DBB5}"/>
              </a:ext>
            </a:extLst>
          </p:cNvPr>
          <p:cNvSpPr/>
          <p:nvPr/>
        </p:nvSpPr>
        <p:spPr>
          <a:xfrm>
            <a:off x="4930142" y="5348198"/>
            <a:ext cx="657923" cy="828631"/>
          </a:xfrm>
          <a:prstGeom prst="downArrow">
            <a:avLst/>
          </a:prstGeom>
          <a:solidFill>
            <a:srgbClr val="0781A2"/>
          </a:solidFill>
          <a:ln>
            <a:solidFill>
              <a:srgbClr val="0781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11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152589" y="96046"/>
            <a:ext cx="9490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dern Love Caps" panose="04070805081001020A01" pitchFamily="82" charset="0"/>
              </a:rPr>
              <a:t>2- Le Design Actif : santé publique, mobilités, </a:t>
            </a:r>
          </a:p>
          <a:p>
            <a:r>
              <a:rPr lang="fr-FR" sz="2800" dirty="0">
                <a:solidFill>
                  <a:schemeClr val="bg1"/>
                </a:solidFill>
                <a:latin typeface="Modern Love Caps" panose="04070805081001020A01" pitchFamily="82" charset="0"/>
              </a:rPr>
              <a:t>renaturation et lien social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AE7824-D4F2-C143-A983-C048CF3021A2}"/>
              </a:ext>
            </a:extLst>
          </p:cNvPr>
          <p:cNvSpPr txBox="1"/>
          <p:nvPr/>
        </p:nvSpPr>
        <p:spPr>
          <a:xfrm>
            <a:off x="810236" y="6762583"/>
            <a:ext cx="9490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E9068B"/>
                </a:solidFill>
                <a:latin typeface="+mj-lt"/>
                <a:sym typeface="Wingdings" panose="05000000000000000000" pitchFamily="2" charset="2"/>
              </a:rPr>
              <a:t> D</a:t>
            </a:r>
            <a:r>
              <a:rPr lang="fr-FR" sz="2000" dirty="0">
                <a:solidFill>
                  <a:srgbClr val="E9068B"/>
                </a:solidFill>
                <a:latin typeface="+mj-lt"/>
              </a:rPr>
              <a:t>onner envie à toutes et tous de bouger davantage, au quotidien, de manière libre, spontanée et avec plaisir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0118" y="2908456"/>
            <a:ext cx="8677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781A2"/>
                </a:solidFill>
                <a:latin typeface="+mj-lt"/>
              </a:rPr>
              <a:t>Le Design actif permet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Aux habitants de se réapproprier l’espace public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De favoriser l’accessibilité et la mixité d’usage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La mise en valeur du patrimoine existant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Le développement de l’attractivité du centre ville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La sensibilisation aux enjeux des mobilités douces et végétalisation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30118" y="5135164"/>
            <a:ext cx="9123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781A2"/>
                </a:solidFill>
                <a:latin typeface="+mj-lt"/>
              </a:rPr>
              <a:t>Les 3 grands axes du Design Actif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Favoriser l’accessibilité des espaces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Développer les aménités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Intensifier la sensibilisation pour développer des modes de vie plus actifs </a:t>
            </a:r>
          </a:p>
        </p:txBody>
      </p:sp>
      <p:sp>
        <p:nvSpPr>
          <p:cNvPr id="2" name="Rectangle 1"/>
          <p:cNvSpPr/>
          <p:nvPr/>
        </p:nvSpPr>
        <p:spPr>
          <a:xfrm>
            <a:off x="993710" y="1898663"/>
            <a:ext cx="9123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BED433"/>
                </a:solidFill>
                <a:latin typeface="+mj-lt"/>
              </a:rPr>
              <a:t>L’aménagement de l’espace public et des bâtiments afin d’inciter à l’activité physique ou sportive, de manière libre et spontanée, pour toutes et tous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4DB77BA-7885-FB4C-A036-9917331E3D22}"/>
              </a:ext>
            </a:extLst>
          </p:cNvPr>
          <p:cNvSpPr txBox="1"/>
          <p:nvPr/>
        </p:nvSpPr>
        <p:spPr>
          <a:xfrm>
            <a:off x="796736" y="1449813"/>
            <a:ext cx="909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7E79"/>
                </a:solidFill>
                <a:latin typeface="Modern Love Caps" panose="04070805081001020A01" pitchFamily="82" charset="0"/>
              </a:rPr>
              <a:t>Le Design actif les généralités : </a:t>
            </a:r>
          </a:p>
        </p:txBody>
      </p:sp>
    </p:spTree>
    <p:extLst>
      <p:ext uri="{BB962C8B-B14F-4D97-AF65-F5344CB8AC3E}">
        <p14:creationId xmlns:p14="http://schemas.microsoft.com/office/powerpoint/2010/main" val="1966300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470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dern Love Caps" panose="04070805081001020A01" pitchFamily="82" charset="0"/>
              </a:rPr>
              <a:t>Le Design Actif exemples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A9E19D-B550-A646-932A-AD30BDB221C6}"/>
              </a:ext>
            </a:extLst>
          </p:cNvPr>
          <p:cNvSpPr txBox="1"/>
          <p:nvPr/>
        </p:nvSpPr>
        <p:spPr>
          <a:xfrm>
            <a:off x="166174" y="2106372"/>
            <a:ext cx="10521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Mise en place de</a:t>
            </a:r>
            <a:r>
              <a:rPr lang="fr-FR" dirty="0">
                <a:solidFill>
                  <a:srgbClr val="25A9E1"/>
                </a:solidFill>
                <a:latin typeface="+mj-lt"/>
              </a:rPr>
              <a:t> </a:t>
            </a:r>
            <a:r>
              <a:rPr lang="fr-FR" dirty="0" err="1">
                <a:solidFill>
                  <a:srgbClr val="25A9E1"/>
                </a:solidFill>
                <a:latin typeface="+mj-lt"/>
              </a:rPr>
              <a:t>nudges</a:t>
            </a:r>
            <a:r>
              <a:rPr lang="fr-FR" dirty="0">
                <a:solidFill>
                  <a:srgbClr val="25A9E1"/>
                </a:solidFill>
                <a:latin typeface="+mj-lt"/>
              </a:rPr>
              <a:t> </a:t>
            </a:r>
            <a:r>
              <a:rPr lang="fr-FR" dirty="0">
                <a:latin typeface="+mj-lt"/>
              </a:rPr>
              <a:t>« coup de pouce » dans les bâtiments publics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8709CC0A-7C93-F643-9A21-A9FB4AA8C53A}"/>
              </a:ext>
            </a:extLst>
          </p:cNvPr>
          <p:cNvSpPr/>
          <p:nvPr/>
        </p:nvSpPr>
        <p:spPr>
          <a:xfrm>
            <a:off x="8479702" y="1471563"/>
            <a:ext cx="1440000" cy="144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5A9E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0F69D02C-1F9A-D147-8E4B-883A5FB7812E}"/>
              </a:ext>
            </a:extLst>
          </p:cNvPr>
          <p:cNvSpPr/>
          <p:nvPr/>
        </p:nvSpPr>
        <p:spPr>
          <a:xfrm>
            <a:off x="8443702" y="5671456"/>
            <a:ext cx="1476000" cy="1476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781A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0A06A2A0-88EC-3740-BA29-24B6C0C29FBA}"/>
              </a:ext>
            </a:extLst>
          </p:cNvPr>
          <p:cNvSpPr/>
          <p:nvPr/>
        </p:nvSpPr>
        <p:spPr>
          <a:xfrm>
            <a:off x="654996" y="3810693"/>
            <a:ext cx="1620000" cy="16200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BED43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52AC6-89E0-3442-8A6C-D350403B906F}"/>
              </a:ext>
            </a:extLst>
          </p:cNvPr>
          <p:cNvSpPr/>
          <p:nvPr/>
        </p:nvSpPr>
        <p:spPr>
          <a:xfrm>
            <a:off x="2606495" y="4247746"/>
            <a:ext cx="782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Aménager des </a:t>
            </a:r>
            <a:r>
              <a:rPr lang="fr-FR" dirty="0">
                <a:solidFill>
                  <a:srgbClr val="BED433"/>
                </a:solidFill>
                <a:latin typeface="+mj-lt"/>
              </a:rPr>
              <a:t>parcours</a:t>
            </a:r>
            <a:r>
              <a:rPr lang="fr-FR" dirty="0">
                <a:latin typeface="+mj-lt"/>
              </a:rPr>
              <a:t> dans la ville et sur les bords de rives avec </a:t>
            </a:r>
            <a:r>
              <a:rPr lang="fr-FR" dirty="0">
                <a:solidFill>
                  <a:srgbClr val="BED433"/>
                </a:solidFill>
                <a:latin typeface="+mj-lt"/>
              </a:rPr>
              <a:t>différents niveaux d’intensité physique </a:t>
            </a:r>
          </a:p>
          <a:p>
            <a:pPr algn="just"/>
            <a:r>
              <a:rPr lang="fr-FR" dirty="0">
                <a:solidFill>
                  <a:srgbClr val="BED433"/>
                </a:solidFill>
                <a:latin typeface="+mj-lt"/>
                <a:sym typeface="Wingdings" pitchFamily="2" charset="2"/>
              </a:rPr>
              <a:t>          </a:t>
            </a:r>
            <a:r>
              <a:rPr lang="fr-FR" dirty="0">
                <a:latin typeface="+mj-lt"/>
                <a:sym typeface="Wingdings" pitchFamily="2" charset="2"/>
              </a:rPr>
              <a:t>« Bouge dans ta ville » Romainville/ « Les chemins de la formes » Biarritz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2E13DB-0383-9742-AF34-5537523DF57F}"/>
              </a:ext>
            </a:extLst>
          </p:cNvPr>
          <p:cNvSpPr/>
          <p:nvPr/>
        </p:nvSpPr>
        <p:spPr>
          <a:xfrm>
            <a:off x="166174" y="2824036"/>
            <a:ext cx="10176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>
              <a:solidFill>
                <a:srgbClr val="BED433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Créer des </a:t>
            </a:r>
            <a:r>
              <a:rPr lang="fr-FR" dirty="0">
                <a:solidFill>
                  <a:srgbClr val="E9068B"/>
                </a:solidFill>
                <a:latin typeface="+mj-lt"/>
              </a:rPr>
              <a:t>éléments sportifs </a:t>
            </a:r>
            <a:r>
              <a:rPr lang="fr-FR" dirty="0">
                <a:latin typeface="+mj-lt"/>
              </a:rPr>
              <a:t>pour adultes à </a:t>
            </a:r>
            <a:r>
              <a:rPr lang="fr-FR" dirty="0">
                <a:solidFill>
                  <a:srgbClr val="E9068B"/>
                </a:solidFill>
                <a:latin typeface="+mj-lt"/>
              </a:rPr>
              <a:t>proximité des jeux pour enfants</a:t>
            </a:r>
            <a:r>
              <a:rPr lang="fr-FR" dirty="0">
                <a:latin typeface="+mj-lt"/>
              </a:rPr>
              <a:t> / Créer des infrastructures servant de </a:t>
            </a:r>
            <a:r>
              <a:rPr lang="fr-FR" dirty="0">
                <a:solidFill>
                  <a:srgbClr val="E9068B"/>
                </a:solidFill>
                <a:latin typeface="+mj-lt"/>
              </a:rPr>
              <a:t>lieux de rassemblement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C8F9-BCCB-4F4E-B584-15C5AAF22354}"/>
              </a:ext>
            </a:extLst>
          </p:cNvPr>
          <p:cNvSpPr/>
          <p:nvPr/>
        </p:nvSpPr>
        <p:spPr>
          <a:xfrm>
            <a:off x="166174" y="5527210"/>
            <a:ext cx="7530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Améliorer les </a:t>
            </a:r>
            <a:r>
              <a:rPr lang="fr-FR" dirty="0">
                <a:solidFill>
                  <a:srgbClr val="F59221"/>
                </a:solidFill>
                <a:latin typeface="+mj-lt"/>
              </a:rPr>
              <a:t>aménagements favorisant les mobilités actives </a:t>
            </a:r>
          </a:p>
          <a:p>
            <a:pPr algn="just"/>
            <a:r>
              <a:rPr lang="fr-FR" dirty="0">
                <a:solidFill>
                  <a:srgbClr val="F59221"/>
                </a:solidFill>
                <a:latin typeface="+mj-lt"/>
                <a:sym typeface="Wingdings" pitchFamily="2" charset="2"/>
              </a:rPr>
              <a:t>           </a:t>
            </a:r>
            <a:r>
              <a:rPr lang="fr-FR" dirty="0">
                <a:latin typeface="+mj-lt"/>
                <a:sym typeface="Wingdings" pitchFamily="2" charset="2"/>
              </a:rPr>
              <a:t>L</a:t>
            </a:r>
            <a:r>
              <a:rPr lang="fr-FR" dirty="0">
                <a:latin typeface="+mj-lt"/>
              </a:rPr>
              <a:t>iaisons vertes, zones piétonnes, pistes cyclables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8842E4-1160-A34C-AF45-9129D748325B}"/>
              </a:ext>
            </a:extLst>
          </p:cNvPr>
          <p:cNvSpPr/>
          <p:nvPr/>
        </p:nvSpPr>
        <p:spPr>
          <a:xfrm>
            <a:off x="166174" y="6660376"/>
            <a:ext cx="6911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Rédiger un </a:t>
            </a:r>
            <a:r>
              <a:rPr lang="fr-FR" dirty="0">
                <a:solidFill>
                  <a:srgbClr val="0781A2"/>
                </a:solidFill>
                <a:latin typeface="+mj-lt"/>
              </a:rPr>
              <a:t>guide d’utilisation </a:t>
            </a:r>
            <a:r>
              <a:rPr lang="fr-FR" dirty="0">
                <a:latin typeface="+mj-lt"/>
              </a:rPr>
              <a:t>des différentes infrastructures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4E8866-F1F4-E040-A3B0-4A2327DB9512}"/>
              </a:ext>
            </a:extLst>
          </p:cNvPr>
          <p:cNvSpPr txBox="1"/>
          <p:nvPr/>
        </p:nvSpPr>
        <p:spPr>
          <a:xfrm>
            <a:off x="705402" y="1456328"/>
            <a:ext cx="909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7E79"/>
                </a:solidFill>
                <a:latin typeface="Modern Love Caps" panose="04070805081001020A01" pitchFamily="82" charset="0"/>
              </a:rPr>
              <a:t>Exemples d’aménagements possibles : </a:t>
            </a:r>
          </a:p>
        </p:txBody>
      </p:sp>
    </p:spTree>
    <p:extLst>
      <p:ext uri="{BB962C8B-B14F-4D97-AF65-F5344CB8AC3E}">
        <p14:creationId xmlns:p14="http://schemas.microsoft.com/office/powerpoint/2010/main" val="6902718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645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dern Love Caps" panose="04070805081001020A01" pitchFamily="82" charset="0"/>
              </a:rPr>
              <a:t>Le Design Actif : En résumé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231C8D-E68C-1149-B0A5-4BD612E85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4" y="2422383"/>
            <a:ext cx="10441241" cy="432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72E9EAF-BC9C-8145-9670-B94CD95469DB}"/>
              </a:ext>
            </a:extLst>
          </p:cNvPr>
          <p:cNvSpPr txBox="1"/>
          <p:nvPr/>
        </p:nvSpPr>
        <p:spPr>
          <a:xfrm>
            <a:off x="796734" y="1471563"/>
            <a:ext cx="909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7E79"/>
                </a:solidFill>
                <a:latin typeface="Modern Love Caps" panose="04070805081001020A01" pitchFamily="82" charset="0"/>
              </a:rPr>
              <a:t>Résumé du Design actif : </a:t>
            </a:r>
          </a:p>
        </p:txBody>
      </p:sp>
    </p:spTree>
    <p:extLst>
      <p:ext uri="{BB962C8B-B14F-4D97-AF65-F5344CB8AC3E}">
        <p14:creationId xmlns:p14="http://schemas.microsoft.com/office/powerpoint/2010/main" val="315866942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C051C5-B4BD-4241-A79D-952AAF6B478E}"/>
              </a:ext>
            </a:extLst>
          </p:cNvPr>
          <p:cNvSpPr/>
          <p:nvPr/>
        </p:nvSpPr>
        <p:spPr>
          <a:xfrm>
            <a:off x="0" y="0"/>
            <a:ext cx="10691813" cy="1296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F27F0B5-0D5A-4DA5-A974-CA332CC8FF13}"/>
              </a:ext>
            </a:extLst>
          </p:cNvPr>
          <p:cNvGrpSpPr/>
          <p:nvPr/>
        </p:nvGrpSpPr>
        <p:grpSpPr>
          <a:xfrm>
            <a:off x="8112679" y="0"/>
            <a:ext cx="2318010" cy="756000"/>
            <a:chOff x="4964390" y="1183335"/>
            <a:chExt cx="2318010" cy="756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7D39C3-EBC0-4F5F-A69A-C8A00D7CC493}"/>
                </a:ext>
              </a:extLst>
            </p:cNvPr>
            <p:cNvSpPr/>
            <p:nvPr/>
          </p:nvSpPr>
          <p:spPr>
            <a:xfrm>
              <a:off x="4964390" y="1183335"/>
              <a:ext cx="274056" cy="756000"/>
            </a:xfrm>
            <a:prstGeom prst="rect">
              <a:avLst/>
            </a:prstGeom>
            <a:solidFill>
              <a:srgbClr val="25A9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75FD4F-9716-49BB-8EA5-F0330C4556B2}"/>
                </a:ext>
              </a:extLst>
            </p:cNvPr>
            <p:cNvSpPr/>
            <p:nvPr/>
          </p:nvSpPr>
          <p:spPr>
            <a:xfrm>
              <a:off x="5475379" y="1183335"/>
              <a:ext cx="274056" cy="756000"/>
            </a:xfrm>
            <a:prstGeom prst="rect">
              <a:avLst/>
            </a:prstGeom>
            <a:solidFill>
              <a:srgbClr val="E9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C874BA-9FF7-4242-B670-95DBD2C5B5CA}"/>
                </a:ext>
              </a:extLst>
            </p:cNvPr>
            <p:cNvSpPr/>
            <p:nvPr/>
          </p:nvSpPr>
          <p:spPr>
            <a:xfrm>
              <a:off x="5986368" y="1183335"/>
              <a:ext cx="274056" cy="756000"/>
            </a:xfrm>
            <a:prstGeom prst="rect">
              <a:avLst/>
            </a:prstGeom>
            <a:solidFill>
              <a:srgbClr val="BED4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DDEC79-324A-4542-9FC4-3619A150C77A}"/>
                </a:ext>
              </a:extLst>
            </p:cNvPr>
            <p:cNvSpPr/>
            <p:nvPr/>
          </p:nvSpPr>
          <p:spPr>
            <a:xfrm>
              <a:off x="6497357" y="1183335"/>
              <a:ext cx="274056" cy="756000"/>
            </a:xfrm>
            <a:prstGeom prst="rect">
              <a:avLst/>
            </a:prstGeom>
            <a:solidFill>
              <a:srgbClr val="F59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8BF18-8BDD-49ED-89F5-A58D6C100130}"/>
                </a:ext>
              </a:extLst>
            </p:cNvPr>
            <p:cNvSpPr/>
            <p:nvPr/>
          </p:nvSpPr>
          <p:spPr>
            <a:xfrm>
              <a:off x="7008344" y="1183335"/>
              <a:ext cx="274056" cy="756000"/>
            </a:xfrm>
            <a:prstGeom prst="rect">
              <a:avLst/>
            </a:prstGeom>
            <a:solidFill>
              <a:srgbClr val="078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C5980EF-5375-4E19-B0E2-30A597847C94}"/>
              </a:ext>
            </a:extLst>
          </p:cNvPr>
          <p:cNvSpPr txBox="1"/>
          <p:nvPr/>
        </p:nvSpPr>
        <p:spPr>
          <a:xfrm>
            <a:off x="261124" y="406021"/>
            <a:ext cx="752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dern Love Caps" panose="04070805081001020A01" pitchFamily="82" charset="0"/>
              </a:rPr>
              <a:t>Le Design Actif : une conduite de projet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2DBB2B1-A326-9845-9FC4-319B638A4BEF}"/>
              </a:ext>
            </a:extLst>
          </p:cNvPr>
          <p:cNvSpPr txBox="1"/>
          <p:nvPr/>
        </p:nvSpPr>
        <p:spPr>
          <a:xfrm>
            <a:off x="2215762" y="2005346"/>
            <a:ext cx="63095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25A9E1"/>
                </a:solidFill>
                <a:latin typeface="+mj-lt"/>
              </a:rPr>
              <a:t>Définition</a:t>
            </a:r>
            <a:r>
              <a:rPr lang="fr-FR" sz="2000" b="1" dirty="0">
                <a:solidFill>
                  <a:srgbClr val="FF7E79"/>
                </a:solidFill>
                <a:latin typeface="+mj-lt"/>
              </a:rPr>
              <a:t>     </a:t>
            </a:r>
            <a:r>
              <a:rPr lang="fr-FR" sz="2000" b="1" dirty="0">
                <a:solidFill>
                  <a:srgbClr val="E9068B"/>
                </a:solidFill>
                <a:latin typeface="+mj-lt"/>
              </a:rPr>
              <a:t>Conception     </a:t>
            </a:r>
            <a:r>
              <a:rPr lang="fr-FR" sz="2000" b="1" dirty="0">
                <a:solidFill>
                  <a:srgbClr val="BED433"/>
                </a:solidFill>
                <a:latin typeface="+mj-lt"/>
              </a:rPr>
              <a:t>Animation</a:t>
            </a:r>
            <a:r>
              <a:rPr lang="fr-FR" sz="2000" b="1" dirty="0">
                <a:solidFill>
                  <a:srgbClr val="0781A2"/>
                </a:solidFill>
                <a:latin typeface="+mj-lt"/>
              </a:rPr>
              <a:t>     Suivi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54037" y="2501792"/>
            <a:ext cx="9983733" cy="5057883"/>
            <a:chOff x="354037" y="2501792"/>
            <a:chExt cx="9983733" cy="505788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ACA20F6-6D18-924A-BB83-E1B9984B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37" y="2501792"/>
              <a:ext cx="9983733" cy="50578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484665" y="3164114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25A9E1"/>
                  </a:solidFill>
                </a:rPr>
                <a:t>1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96758" y="4933723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25A9E1"/>
                  </a:solidFill>
                </a:rPr>
                <a:t>2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380528" y="6422571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25A9E1"/>
                  </a:solidFill>
                </a:rPr>
                <a:t>3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089979" y="3661803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E9068B"/>
                  </a:solidFill>
                </a:rPr>
                <a:t>4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338208" y="5518498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E9068B"/>
                  </a:solidFill>
                </a:rPr>
                <a:t>5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345903" y="3456501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E9068B"/>
                  </a:solidFill>
                </a:rPr>
                <a:t>6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408385" y="6277428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BED433"/>
                  </a:solidFill>
                </a:rPr>
                <a:t>7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7785250" y="3952325"/>
              <a:ext cx="46445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rgbClr val="0781A2"/>
                  </a:solidFill>
                </a:rPr>
                <a:t>8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2B219BA3-CF1A-1C48-96FB-4387CCB23447}"/>
              </a:ext>
            </a:extLst>
          </p:cNvPr>
          <p:cNvSpPr txBox="1"/>
          <p:nvPr/>
        </p:nvSpPr>
        <p:spPr>
          <a:xfrm>
            <a:off x="821362" y="1441922"/>
            <a:ext cx="909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7E79"/>
                </a:solidFill>
                <a:latin typeface="Modern Love Caps" panose="04070805081001020A01" pitchFamily="82" charset="0"/>
              </a:rPr>
              <a:t>8 clés pour déployer le design actif sur le territoire : </a:t>
            </a:r>
          </a:p>
        </p:txBody>
      </p:sp>
    </p:spTree>
    <p:extLst>
      <p:ext uri="{BB962C8B-B14F-4D97-AF65-F5344CB8AC3E}">
        <p14:creationId xmlns:p14="http://schemas.microsoft.com/office/powerpoint/2010/main" val="17589104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2092</Words>
  <Application>Microsoft Office PowerPoint</Application>
  <PresentationFormat>Personnalisé</PresentationFormat>
  <Paragraphs>270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Modern Love Caps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Lucile BRUCHET</dc:creator>
  <cp:lastModifiedBy>michele TARDIEU</cp:lastModifiedBy>
  <cp:revision>119</cp:revision>
  <dcterms:created xsi:type="dcterms:W3CDTF">2022-02-28T09:47:22Z</dcterms:created>
  <dcterms:modified xsi:type="dcterms:W3CDTF">2022-09-28T13:59:14Z</dcterms:modified>
</cp:coreProperties>
</file>